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0" r:id="rId3"/>
    <p:sldId id="258" r:id="rId4"/>
    <p:sldId id="260" r:id="rId5"/>
    <p:sldId id="312" r:id="rId6"/>
    <p:sldId id="263" r:id="rId7"/>
    <p:sldId id="316" r:id="rId8"/>
    <p:sldId id="313" r:id="rId9"/>
    <p:sldId id="265" r:id="rId10"/>
    <p:sldId id="264" r:id="rId11"/>
    <p:sldId id="31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374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i. ." initials=".." lastIdx="1" clrIdx="0">
    <p:extLst>
      <p:ext uri="{19B8F6BF-5375-455C-9EA6-DF929625EA0E}">
        <p15:presenceInfo xmlns:p15="http://schemas.microsoft.com/office/powerpoint/2012/main" userId="b1d519f675118a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7E0"/>
    <a:srgbClr val="A027E1"/>
    <a:srgbClr val="7326DE"/>
    <a:srgbClr val="5826DD"/>
    <a:srgbClr val="4826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88" autoAdjust="0"/>
    <p:restoredTop sz="94660"/>
  </p:normalViewPr>
  <p:slideViewPr>
    <p:cSldViewPr snapToGrid="0" showGuides="1">
      <p:cViewPr varScale="1">
        <p:scale>
          <a:sx n="98" d="100"/>
          <a:sy n="98" d="100"/>
        </p:scale>
        <p:origin x="298" y="67"/>
      </p:cViewPr>
      <p:guideLst>
        <p:guide orient="horz" pos="1911"/>
        <p:guide pos="37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01A3B-EBC5-309A-5833-6A3527A21A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0C1AC1E-3426-B172-8689-36E1C2C50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60371A-B511-E7AF-82D3-2555528FE6A3}"/>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BCEEC455-84C5-0B35-85E4-114C57FB60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F7C52D-F15C-C9F8-3335-E2F785D63641}"/>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858290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4A95-1E34-B411-1124-761AFA6FBED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3FB203-13BE-1511-601C-7F13394B95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944ADA-4CBE-ACD8-8C3E-A6B0EB4ED99E}"/>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FB188AE9-AB64-D242-C797-3D57D7200E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197950-8BA4-A729-69AB-2A9C33B2A0D4}"/>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020947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C0F03-ECF6-9EAD-7B6F-762EC4E8EB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505B80-B287-1348-4AE5-E3185B09A4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9DFEA5-C05E-EE04-79A5-B97CAA2D5AC0}"/>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76234E43-5162-4C3D-E0AA-5E98F5C8A1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94C3D3-8F53-9E28-359C-CB021024ECD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573479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4E764-B4B6-B478-60C7-B09720C5D5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CC38D4-F354-496B-88C6-F649549912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37F03-F494-C075-4D7F-D70913AB0F52}"/>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6AD6BED7-4DD1-A4E3-0CBD-413FF9974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CCE9AF-E3DB-8414-8012-9B95248B2E3C}"/>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31868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14DC-0629-C9BA-9155-416D5779AC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BDC039-F1FD-26FE-0C22-C7ADBC2BBE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80BFCB-EC10-CA84-A4F5-9280145912C8}"/>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607EBCA7-A6B9-EDC4-4B9B-0C8674607E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D21103-40FE-F4B2-8B0C-282A53171B6F}"/>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189943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1E88E-D634-6D2E-C351-35847363F9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06BFA6-F8A5-37CB-54A6-121149CEFD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A59E679-2CE4-8457-AB14-5568285532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C8A388F-9E62-8A02-083F-2AEC36FEE556}"/>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6" name="Footer Placeholder 5">
            <a:extLst>
              <a:ext uri="{FF2B5EF4-FFF2-40B4-BE49-F238E27FC236}">
                <a16:creationId xmlns:a16="http://schemas.microsoft.com/office/drawing/2014/main" id="{F2AA602B-8164-9F55-8E03-DCF8A4A4F5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CC63AA-D0D3-27E6-0592-0ADAA9BC052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74680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53B21-9D92-48CD-3458-A51BFDAB4A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AD448B5-876C-A96A-9284-67F3119240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8AAE2C-A09B-D0D4-284B-7120FE2E8B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1D049C-A447-A694-9A5E-65A6985DE9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51C93C-1B4C-74D3-D3A9-28BEBB49C18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02345A-2B7D-D61E-8E73-4F3D5DF592FB}"/>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8" name="Footer Placeholder 7">
            <a:extLst>
              <a:ext uri="{FF2B5EF4-FFF2-40B4-BE49-F238E27FC236}">
                <a16:creationId xmlns:a16="http://schemas.microsoft.com/office/drawing/2014/main" id="{6446AF72-04DC-8C73-7000-4103650C70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307D86-2DE0-FCBA-2E67-C847F48F321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3924749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C2076-C673-9D0E-5B06-94942C9668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DEDDC2-4DF4-9836-7057-4326AF7DBD57}"/>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4" name="Footer Placeholder 3">
            <a:extLst>
              <a:ext uri="{FF2B5EF4-FFF2-40B4-BE49-F238E27FC236}">
                <a16:creationId xmlns:a16="http://schemas.microsoft.com/office/drawing/2014/main" id="{93912BDD-2ACA-7B5C-8043-3A4BFD29DC8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D3AC3A1-27C5-409E-2820-D471689745F5}"/>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61675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7AB14A-5220-5F8C-ED07-7B911FD6EC74}"/>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3" name="Footer Placeholder 2">
            <a:extLst>
              <a:ext uri="{FF2B5EF4-FFF2-40B4-BE49-F238E27FC236}">
                <a16:creationId xmlns:a16="http://schemas.microsoft.com/office/drawing/2014/main" id="{68909533-2F26-8DB3-17FD-5A6F600F313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DAF9FB8-AA60-B620-5780-6DE1DC7F5EC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915438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5479-F708-0870-55C0-B70CC6D91D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0FB96E1-2569-4F2E-6EC6-88F88F9EDD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094E3-7561-9664-5B49-78D71C0724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DAAA1E-98DF-9855-D0F6-F8ED020AE677}"/>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6" name="Footer Placeholder 5">
            <a:extLst>
              <a:ext uri="{FF2B5EF4-FFF2-40B4-BE49-F238E27FC236}">
                <a16:creationId xmlns:a16="http://schemas.microsoft.com/office/drawing/2014/main" id="{285D6F5D-C8F6-08B6-0A66-3E84D712EF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098900-65E8-5774-8D81-B6E0711DCCE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881539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6237D-27E1-71BC-5F77-9757340E99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B64786-A5CA-67A3-425C-6F53A9B008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CA45C0D-643C-5D40-8297-7C3BE4BF8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032721-1BAC-E8D1-4F33-40FE2C60716D}"/>
              </a:ext>
            </a:extLst>
          </p:cNvPr>
          <p:cNvSpPr>
            <a:spLocks noGrp="1"/>
          </p:cNvSpPr>
          <p:nvPr>
            <p:ph type="dt" sz="half" idx="10"/>
          </p:nvPr>
        </p:nvSpPr>
        <p:spPr/>
        <p:txBody>
          <a:bodyPr/>
          <a:lstStyle/>
          <a:p>
            <a:fld id="{C4A75C4D-A8F9-4DD8-97E0-2A1461156B3C}" type="datetimeFigureOut">
              <a:rPr lang="en-IN" smtClean="0"/>
              <a:t>16-03-2024</a:t>
            </a:fld>
            <a:endParaRPr lang="en-IN"/>
          </a:p>
        </p:txBody>
      </p:sp>
      <p:sp>
        <p:nvSpPr>
          <p:cNvPr id="6" name="Footer Placeholder 5">
            <a:extLst>
              <a:ext uri="{FF2B5EF4-FFF2-40B4-BE49-F238E27FC236}">
                <a16:creationId xmlns:a16="http://schemas.microsoft.com/office/drawing/2014/main" id="{C9EF651A-2FB5-C6F9-7314-0A7A564E46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D92B75D-FA4C-37BE-1702-C0393D09890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604023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0D04F6-B412-9D09-7BB2-34587C8DE1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4B7498-AA6E-1795-B6DC-EB4518ECA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054804-E6E6-FD29-5346-700ACCE298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A75C4D-A8F9-4DD8-97E0-2A1461156B3C}" type="datetimeFigureOut">
              <a:rPr lang="en-IN" smtClean="0"/>
              <a:t>16-03-2024</a:t>
            </a:fld>
            <a:endParaRPr lang="en-IN"/>
          </a:p>
        </p:txBody>
      </p:sp>
      <p:sp>
        <p:nvSpPr>
          <p:cNvPr id="5" name="Footer Placeholder 4">
            <a:extLst>
              <a:ext uri="{FF2B5EF4-FFF2-40B4-BE49-F238E27FC236}">
                <a16:creationId xmlns:a16="http://schemas.microsoft.com/office/drawing/2014/main" id="{D3477892-2BB5-7584-C3E0-48776C1DA2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AC7022E-4C6A-244B-9EF6-280874378B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49F56-6236-4966-A0A8-7AE82B700D54}" type="slidenum">
              <a:rPr lang="en-IN" smtClean="0"/>
              <a:t>‹#›</a:t>
            </a:fld>
            <a:endParaRPr lang="en-IN"/>
          </a:p>
        </p:txBody>
      </p:sp>
    </p:spTree>
    <p:extLst>
      <p:ext uri="{BB962C8B-B14F-4D97-AF65-F5344CB8AC3E}">
        <p14:creationId xmlns:p14="http://schemas.microsoft.com/office/powerpoint/2010/main" val="3226111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469FD0E-7B6B-F226-77D8-0FACE13151BD}"/>
              </a:ext>
            </a:extLst>
          </p:cNvPr>
          <p:cNvSpPr/>
          <p:nvPr/>
        </p:nvSpPr>
        <p:spPr>
          <a:xfrm>
            <a:off x="6981185" y="4980844"/>
            <a:ext cx="2302344" cy="1877561"/>
          </a:xfrm>
          <a:custGeom>
            <a:avLst/>
            <a:gdLst>
              <a:gd name="connsiteX0" fmla="*/ 2302237 w 2302344"/>
              <a:gd name="connsiteY0" fmla="*/ 1877453 h 1877561"/>
              <a:gd name="connsiteX1" fmla="*/ 1454758 w 2302344"/>
              <a:gd name="connsiteY1" fmla="*/ 1877453 h 1877561"/>
              <a:gd name="connsiteX2" fmla="*/ 47530 w 2302344"/>
              <a:gd name="connsiteY2" fmla="*/ 471310 h 1877561"/>
              <a:gd name="connsiteX3" fmla="*/ 40485 w 2302344"/>
              <a:gd name="connsiteY3" fmla="*/ 248874 h 1877561"/>
              <a:gd name="connsiteX4" fmla="*/ 47530 w 2302344"/>
              <a:gd name="connsiteY4" fmla="*/ 241287 h 1877561"/>
              <a:gd name="connsiteX5" fmla="*/ 241247 w 2302344"/>
              <a:gd name="connsiteY5" fmla="*/ 47569 h 1877561"/>
              <a:gd name="connsiteX6" fmla="*/ 471134 w 2302344"/>
              <a:gd name="connsiteY6" fmla="*/ 47435 h 1877561"/>
              <a:gd name="connsiteX7" fmla="*/ 471270 w 2302344"/>
              <a:gd name="connsiteY7" fmla="*/ 47569 h 1877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2344" h="1877561">
                <a:moveTo>
                  <a:pt x="2302237" y="1877453"/>
                </a:moveTo>
                <a:lnTo>
                  <a:pt x="1454758" y="1877453"/>
                </a:lnTo>
                <a:lnTo>
                  <a:pt x="47530" y="471310"/>
                </a:lnTo>
                <a:cubicBezTo>
                  <a:pt x="-13159" y="410647"/>
                  <a:pt x="-16248" y="313247"/>
                  <a:pt x="40485" y="248874"/>
                </a:cubicBezTo>
                <a:lnTo>
                  <a:pt x="47530" y="241287"/>
                </a:lnTo>
                <a:lnTo>
                  <a:pt x="241247" y="47569"/>
                </a:lnTo>
                <a:cubicBezTo>
                  <a:pt x="304700" y="-15937"/>
                  <a:pt x="407627" y="-16018"/>
                  <a:pt x="471134" y="47435"/>
                </a:cubicBezTo>
                <a:cubicBezTo>
                  <a:pt x="471188" y="47488"/>
                  <a:pt x="471216" y="47516"/>
                  <a:pt x="471270" y="47569"/>
                </a:cubicBezTo>
                <a:close/>
              </a:path>
            </a:pathLst>
          </a:custGeom>
          <a:solidFill>
            <a:srgbClr val="A4A4A4">
              <a:alpha val="14000"/>
            </a:srgbClr>
          </a:solidFill>
          <a:ln w="27093"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2ED0C4BF-DD34-80D0-6B49-B45716292631}"/>
              </a:ext>
            </a:extLst>
          </p:cNvPr>
          <p:cNvSpPr/>
          <p:nvPr/>
        </p:nvSpPr>
        <p:spPr>
          <a:xfrm>
            <a:off x="7018297" y="4689516"/>
            <a:ext cx="2746952" cy="2168888"/>
          </a:xfrm>
          <a:custGeom>
            <a:avLst/>
            <a:gdLst>
              <a:gd name="connsiteX0" fmla="*/ 2746845 w 2746952"/>
              <a:gd name="connsiteY0" fmla="*/ 2168781 h 2168888"/>
              <a:gd name="connsiteX1" fmla="*/ 1591044 w 2746952"/>
              <a:gd name="connsiteY1" fmla="*/ 2168781 h 2168888"/>
              <a:gd name="connsiteX2" fmla="*/ 54581 w 2746952"/>
              <a:gd name="connsiteY2" fmla="*/ 632319 h 2168888"/>
              <a:gd name="connsiteX3" fmla="*/ 3917 w 2746952"/>
              <a:gd name="connsiteY3" fmla="*/ 539930 h 2168888"/>
              <a:gd name="connsiteX4" fmla="*/ 54581 w 2746952"/>
              <a:gd name="connsiteY4" fmla="*/ 370055 h 2168888"/>
              <a:gd name="connsiteX5" fmla="*/ 370489 w 2746952"/>
              <a:gd name="connsiteY5" fmla="*/ 54147 h 2168888"/>
              <a:gd name="connsiteX6" fmla="*/ 632753 w 2746952"/>
              <a:gd name="connsiteY6" fmla="*/ 54147 h 216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6952" h="2168888">
                <a:moveTo>
                  <a:pt x="2746845" y="2168781"/>
                </a:moveTo>
                <a:lnTo>
                  <a:pt x="1591044" y="2168781"/>
                </a:lnTo>
                <a:lnTo>
                  <a:pt x="54581" y="632319"/>
                </a:lnTo>
                <a:cubicBezTo>
                  <a:pt x="28815" y="607311"/>
                  <a:pt x="11150" y="575097"/>
                  <a:pt x="3917" y="539930"/>
                </a:cubicBezTo>
                <a:cubicBezTo>
                  <a:pt x="-9116" y="478374"/>
                  <a:pt x="9958" y="414407"/>
                  <a:pt x="54581" y="370055"/>
                </a:cubicBezTo>
                <a:lnTo>
                  <a:pt x="370489" y="54147"/>
                </a:lnTo>
                <a:cubicBezTo>
                  <a:pt x="442936" y="-18193"/>
                  <a:pt x="560305" y="-18193"/>
                  <a:pt x="632753" y="54147"/>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7093"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A96BAAF8-0116-869D-56AE-7BA3A22DA4A8}"/>
              </a:ext>
            </a:extLst>
          </p:cNvPr>
          <p:cNvSpPr/>
          <p:nvPr/>
        </p:nvSpPr>
        <p:spPr>
          <a:xfrm>
            <a:off x="5067008" y="-1083"/>
            <a:ext cx="1821741" cy="3992473"/>
          </a:xfrm>
          <a:custGeom>
            <a:avLst/>
            <a:gdLst>
              <a:gd name="connsiteX0" fmla="*/ 1821634 w 1821741"/>
              <a:gd name="connsiteY0" fmla="*/ 3980987 h 3992473"/>
              <a:gd name="connsiteX1" fmla="*/ 1810255 w 1821741"/>
              <a:gd name="connsiteY1" fmla="*/ 3992366 h 3992473"/>
              <a:gd name="connsiteX2" fmla="*/ 536869 w 1821741"/>
              <a:gd name="connsiteY2" fmla="*/ 2718979 h 3992473"/>
              <a:gd name="connsiteX3" fmla="*/ 536869 w 1821741"/>
              <a:gd name="connsiteY3" fmla="*/ 121270 h 3992473"/>
              <a:gd name="connsiteX4" fmla="*/ 657976 w 1821741"/>
              <a:gd name="connsiteY4" fmla="*/ -108 h 3992473"/>
              <a:gd name="connsiteX5" fmla="*/ 681005 w 1821741"/>
              <a:gd name="connsiteY5" fmla="*/ -108 h 3992473"/>
              <a:gd name="connsiteX6" fmla="*/ 548247 w 1821741"/>
              <a:gd name="connsiteY6" fmla="*/ 132650 h 3992473"/>
              <a:gd name="connsiteX7" fmla="*/ 548247 w 1821741"/>
              <a:gd name="connsiteY7" fmla="*/ 2706516 h 399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1741" h="3992473">
                <a:moveTo>
                  <a:pt x="1821634" y="3980987"/>
                </a:moveTo>
                <a:lnTo>
                  <a:pt x="1810255" y="3992366"/>
                </a:lnTo>
                <a:lnTo>
                  <a:pt x="536869" y="2718979"/>
                </a:lnTo>
                <a:cubicBezTo>
                  <a:pt x="-179100" y="2001060"/>
                  <a:pt x="-179100" y="839189"/>
                  <a:pt x="536869" y="121270"/>
                </a:cubicBezTo>
                <a:lnTo>
                  <a:pt x="657976" y="-108"/>
                </a:lnTo>
                <a:lnTo>
                  <a:pt x="681005" y="-108"/>
                </a:lnTo>
                <a:lnTo>
                  <a:pt x="548247" y="132650"/>
                </a:lnTo>
                <a:cubicBezTo>
                  <a:pt x="-160948" y="844039"/>
                  <a:pt x="-160948" y="1995127"/>
                  <a:pt x="548247" y="2706516"/>
                </a:cubicBezTo>
                <a:close/>
              </a:path>
            </a:pathLst>
          </a:custGeom>
          <a:gradFill>
            <a:gsLst>
              <a:gs pos="0">
                <a:schemeClr val="accent1"/>
              </a:gs>
              <a:gs pos="50000">
                <a:schemeClr val="accent1"/>
              </a:gs>
              <a:gs pos="100000">
                <a:schemeClr val="accent1"/>
              </a:gs>
            </a:gsLst>
            <a:lin ang="2700000" scaled="1"/>
          </a:gra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3B049D5-7FE9-154E-ADBD-12645B4F4852}"/>
              </a:ext>
            </a:extLst>
          </p:cNvPr>
          <p:cNvSpPr/>
          <p:nvPr/>
        </p:nvSpPr>
        <p:spPr>
          <a:xfrm>
            <a:off x="5424403" y="0"/>
            <a:ext cx="6768408" cy="6858405"/>
          </a:xfrm>
          <a:custGeom>
            <a:avLst/>
            <a:gdLst>
              <a:gd name="connsiteX0" fmla="*/ 6768301 w 6768408"/>
              <a:gd name="connsiteY0" fmla="*/ -108 h 6858405"/>
              <a:gd name="connsiteX1" fmla="*/ 6768301 w 6768408"/>
              <a:gd name="connsiteY1" fmla="*/ 6858298 h 6858405"/>
              <a:gd name="connsiteX2" fmla="*/ 4825168 w 6768408"/>
              <a:gd name="connsiteY2" fmla="*/ 6858298 h 6858405"/>
              <a:gd name="connsiteX3" fmla="*/ 433338 w 6768408"/>
              <a:gd name="connsiteY3" fmla="*/ 2466198 h 6858405"/>
              <a:gd name="connsiteX4" fmla="*/ 432851 w 6768408"/>
              <a:gd name="connsiteY4" fmla="*/ 374539 h 6858405"/>
              <a:gd name="connsiteX5" fmla="*/ 433338 w 6768408"/>
              <a:gd name="connsiteY5" fmla="*/ 374051 h 6858405"/>
              <a:gd name="connsiteX6" fmla="*/ 807226 w 6768408"/>
              <a:gd name="connsiteY6" fmla="*/ -108 h 6858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8408" h="6858405">
                <a:moveTo>
                  <a:pt x="6768301" y="-108"/>
                </a:moveTo>
                <a:lnTo>
                  <a:pt x="6768301" y="6858298"/>
                </a:lnTo>
                <a:lnTo>
                  <a:pt x="4825168" y="6858298"/>
                </a:lnTo>
                <a:lnTo>
                  <a:pt x="433338" y="2466198"/>
                </a:lnTo>
                <a:cubicBezTo>
                  <a:pt x="-144400" y="1888731"/>
                  <a:pt x="-144617" y="952277"/>
                  <a:pt x="432851" y="374539"/>
                </a:cubicBezTo>
                <a:cubicBezTo>
                  <a:pt x="433014" y="374376"/>
                  <a:pt x="433176" y="374214"/>
                  <a:pt x="433338" y="374051"/>
                </a:cubicBezTo>
                <a:lnTo>
                  <a:pt x="807226" y="-108"/>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AE40DFCD-A47A-AA9F-4673-63B51136EA47}"/>
              </a:ext>
            </a:extLst>
          </p:cNvPr>
          <p:cNvSpPr/>
          <p:nvPr/>
        </p:nvSpPr>
        <p:spPr>
          <a:xfrm>
            <a:off x="5661419" y="5739993"/>
            <a:ext cx="27640" cy="27637"/>
          </a:xfrm>
          <a:custGeom>
            <a:avLst/>
            <a:gdLst>
              <a:gd name="connsiteX0" fmla="*/ -104 w 27640"/>
              <a:gd name="connsiteY0" fmla="*/ 13439 h 27637"/>
              <a:gd name="connsiteX1" fmla="*/ 13442 w 27640"/>
              <a:gd name="connsiteY1" fmla="*/ 27528 h 27637"/>
              <a:gd name="connsiteX2" fmla="*/ 27531 w 27640"/>
              <a:gd name="connsiteY2" fmla="*/ 13981 h 27637"/>
              <a:gd name="connsiteX3" fmla="*/ 13984 w 27640"/>
              <a:gd name="connsiteY3" fmla="*/ -108 h 27637"/>
              <a:gd name="connsiteX4" fmla="*/ 13713 w 27640"/>
              <a:gd name="connsiteY4" fmla="*/ -108 h 27637"/>
              <a:gd name="connsiteX5" fmla="*/ -104 w 27640"/>
              <a:gd name="connsiteY5" fmla="*/ 13439 h 2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40" h="27637">
                <a:moveTo>
                  <a:pt x="-104" y="13439"/>
                </a:moveTo>
                <a:cubicBezTo>
                  <a:pt x="-267" y="21080"/>
                  <a:pt x="5802" y="27365"/>
                  <a:pt x="13442" y="27528"/>
                </a:cubicBezTo>
                <a:cubicBezTo>
                  <a:pt x="21083" y="27663"/>
                  <a:pt x="27368" y="21621"/>
                  <a:pt x="27531" y="13981"/>
                </a:cubicBezTo>
                <a:cubicBezTo>
                  <a:pt x="27666" y="6341"/>
                  <a:pt x="21625" y="55"/>
                  <a:pt x="13984" y="-108"/>
                </a:cubicBezTo>
                <a:cubicBezTo>
                  <a:pt x="13903" y="-108"/>
                  <a:pt x="13795" y="-108"/>
                  <a:pt x="13713" y="-108"/>
                </a:cubicBezTo>
                <a:cubicBezTo>
                  <a:pt x="6181" y="-108"/>
                  <a:pt x="31" y="5907"/>
                  <a:pt x="-104" y="13439"/>
                </a:cubicBezTo>
                <a:close/>
              </a:path>
            </a:pathLst>
          </a:custGeom>
          <a:solidFill>
            <a:srgbClr val="929493"/>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FF0891D-EB2E-9F35-276E-57E02F29A60D}"/>
              </a:ext>
            </a:extLst>
          </p:cNvPr>
          <p:cNvSpPr/>
          <p:nvPr/>
        </p:nvSpPr>
        <p:spPr>
          <a:xfrm>
            <a:off x="6792027" y="3894666"/>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gradFill>
            <a:gsLst>
              <a:gs pos="0">
                <a:srgbClr val="4826DC"/>
              </a:gs>
              <a:gs pos="50000">
                <a:srgbClr val="4826DC"/>
              </a:gs>
              <a:gs pos="100000">
                <a:srgbClr val="4826DC"/>
              </a:gs>
            </a:gsLst>
            <a:lin ang="2700000" scaled="1"/>
          </a:gradFill>
          <a:ln w="2709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EDE8B49F-3EB2-CEA9-9D24-32DBB7216B82}"/>
              </a:ext>
            </a:extLst>
          </p:cNvPr>
          <p:cNvSpPr/>
          <p:nvPr/>
        </p:nvSpPr>
        <p:spPr>
          <a:xfrm>
            <a:off x="7266432" y="6130137"/>
            <a:ext cx="739647" cy="728268"/>
          </a:xfrm>
          <a:custGeom>
            <a:avLst/>
            <a:gdLst>
              <a:gd name="connsiteX0" fmla="*/ 739648 w 739647"/>
              <a:gd name="connsiteY0" fmla="*/ 728269 h 728268"/>
              <a:gd name="connsiteX1" fmla="*/ 717431 w 739647"/>
              <a:gd name="connsiteY1" fmla="*/ 728269 h 728268"/>
              <a:gd name="connsiteX2" fmla="*/ 0 w 739647"/>
              <a:gd name="connsiteY2" fmla="*/ 11108 h 728268"/>
              <a:gd name="connsiteX3" fmla="*/ 11108 w 739647"/>
              <a:gd name="connsiteY3" fmla="*/ 0 h 728268"/>
              <a:gd name="connsiteX4" fmla="*/ 739648 w 739647"/>
              <a:gd name="connsiteY4" fmla="*/ 728269 h 728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647" h="728268">
                <a:moveTo>
                  <a:pt x="739648" y="728269"/>
                </a:moveTo>
                <a:lnTo>
                  <a:pt x="717431" y="728269"/>
                </a:lnTo>
                <a:lnTo>
                  <a:pt x="0" y="11108"/>
                </a:lnTo>
                <a:lnTo>
                  <a:pt x="11108" y="0"/>
                </a:lnTo>
                <a:lnTo>
                  <a:pt x="739648" y="728269"/>
                </a:lnTo>
                <a:close/>
              </a:path>
            </a:pathLst>
          </a:custGeom>
          <a:solidFill>
            <a:schemeClr val="accent6"/>
          </a:solidFill>
          <a:ln w="27093" cap="flat">
            <a:noFill/>
            <a:prstDash val="solid"/>
            <a:miter/>
          </a:ln>
        </p:spPr>
        <p:txBody>
          <a:bodyPr rtlCol="0" anchor="ctr"/>
          <a:lstStyle/>
          <a:p>
            <a:endParaRPr lang="en-IN" dirty="0"/>
          </a:p>
        </p:txBody>
      </p:sp>
      <p:sp>
        <p:nvSpPr>
          <p:cNvPr id="13" name="Freeform: Shape 12">
            <a:extLst>
              <a:ext uri="{FF2B5EF4-FFF2-40B4-BE49-F238E27FC236}">
                <a16:creationId xmlns:a16="http://schemas.microsoft.com/office/drawing/2014/main" id="{0B7B7556-0065-E9E2-76F2-02EDBCB60D84}"/>
              </a:ext>
            </a:extLst>
          </p:cNvPr>
          <p:cNvSpPr/>
          <p:nvPr/>
        </p:nvSpPr>
        <p:spPr>
          <a:xfrm>
            <a:off x="7181358" y="6044793"/>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solidFill>
            <a:schemeClr val="accent6"/>
          </a:solidFill>
          <a:ln w="27093" cap="flat">
            <a:noFill/>
            <a:prstDash val="solid"/>
            <a:miter/>
          </a:ln>
        </p:spPr>
        <p:txBody>
          <a:bodyPr rtlCol="0" anchor="ctr"/>
          <a:lstStyle/>
          <a:p>
            <a:endParaRPr lang="en-IN"/>
          </a:p>
        </p:txBody>
      </p:sp>
      <p:pic>
        <p:nvPicPr>
          <p:cNvPr id="22" name="Picture 21" descr="A picture containing fictional character, cartoon, automaton, robot&#10;&#10;Description automatically generated">
            <a:extLst>
              <a:ext uri="{FF2B5EF4-FFF2-40B4-BE49-F238E27FC236}">
                <a16:creationId xmlns:a16="http://schemas.microsoft.com/office/drawing/2014/main" id="{1FA27385-C370-C051-6A70-2AFB94084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3090" y="262803"/>
            <a:ext cx="6858910" cy="6595197"/>
          </a:xfrm>
          <a:prstGeom prst="rect">
            <a:avLst/>
          </a:prstGeom>
        </p:spPr>
      </p:pic>
      <p:sp>
        <p:nvSpPr>
          <p:cNvPr id="23" name="TextBox 22">
            <a:extLst>
              <a:ext uri="{FF2B5EF4-FFF2-40B4-BE49-F238E27FC236}">
                <a16:creationId xmlns:a16="http://schemas.microsoft.com/office/drawing/2014/main" id="{C41508FC-6CF2-0FED-612F-7C1A5BC869FB}"/>
              </a:ext>
            </a:extLst>
          </p:cNvPr>
          <p:cNvSpPr txBox="1"/>
          <p:nvPr/>
        </p:nvSpPr>
        <p:spPr>
          <a:xfrm>
            <a:off x="394924" y="2888270"/>
            <a:ext cx="4944676"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Chatbot</a:t>
            </a:r>
            <a:endParaRPr lang="en-IN" sz="5400" b="1" dirty="0">
              <a:solidFill>
                <a:schemeClr val="bg1"/>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1452150-A455-DC59-BD51-ED358CFAF341}"/>
              </a:ext>
            </a:extLst>
          </p:cNvPr>
          <p:cNvSpPr txBox="1"/>
          <p:nvPr/>
        </p:nvSpPr>
        <p:spPr>
          <a:xfrm>
            <a:off x="478916" y="4143610"/>
            <a:ext cx="4944676" cy="2015936"/>
          </a:xfrm>
          <a:prstGeom prst="rect">
            <a:avLst/>
          </a:prstGeom>
          <a:noFill/>
        </p:spPr>
        <p:txBody>
          <a:bodyPr wrap="square" rtlCol="0">
            <a:spAutoFit/>
          </a:bodyPr>
          <a:lstStyle/>
          <a:p>
            <a:r>
              <a:rPr lang="en-US" sz="2500" b="1" dirty="0">
                <a:solidFill>
                  <a:schemeClr val="bg1"/>
                </a:solidFill>
                <a:latin typeface="Times New Roman" panose="02020603050405020304" pitchFamily="18" charset="0"/>
                <a:cs typeface="Times New Roman" panose="02020603050405020304" pitchFamily="18" charset="0"/>
              </a:rPr>
              <a:t>Team Members:</a:t>
            </a:r>
          </a:p>
          <a:p>
            <a:r>
              <a:rPr lang="en-US" sz="2000" dirty="0">
                <a:solidFill>
                  <a:schemeClr val="bg1"/>
                </a:solidFill>
                <a:latin typeface="Times New Roman" panose="02020603050405020304" pitchFamily="18" charset="0"/>
                <a:cs typeface="Times New Roman" panose="02020603050405020304" pitchFamily="18" charset="0"/>
              </a:rPr>
              <a:t>Yogesh</a:t>
            </a:r>
          </a:p>
          <a:p>
            <a:r>
              <a:rPr lang="en-US" sz="2000" dirty="0">
                <a:solidFill>
                  <a:schemeClr val="bg1"/>
                </a:solidFill>
                <a:latin typeface="Times New Roman" panose="02020603050405020304" pitchFamily="18" charset="0"/>
                <a:cs typeface="Times New Roman" panose="02020603050405020304" pitchFamily="18" charset="0"/>
              </a:rPr>
              <a:t>Ganesh</a:t>
            </a:r>
          </a:p>
          <a:p>
            <a:r>
              <a:rPr lang="en-US" sz="2000" dirty="0">
                <a:solidFill>
                  <a:schemeClr val="bg1"/>
                </a:solidFill>
                <a:latin typeface="Times New Roman" panose="02020603050405020304" pitchFamily="18" charset="0"/>
                <a:cs typeface="Times New Roman" panose="02020603050405020304" pitchFamily="18" charset="0"/>
              </a:rPr>
              <a:t>Rajesh</a:t>
            </a:r>
          </a:p>
          <a:p>
            <a:r>
              <a:rPr lang="en-US" sz="2000" dirty="0">
                <a:solidFill>
                  <a:schemeClr val="bg1"/>
                </a:solidFill>
                <a:latin typeface="Times New Roman" panose="02020603050405020304" pitchFamily="18" charset="0"/>
                <a:cs typeface="Times New Roman" panose="02020603050405020304" pitchFamily="18" charset="0"/>
              </a:rPr>
              <a:t>Sharmila devi</a:t>
            </a:r>
          </a:p>
          <a:p>
            <a:r>
              <a:rPr lang="en-US" sz="2000" dirty="0" err="1">
                <a:solidFill>
                  <a:schemeClr val="bg1"/>
                </a:solidFill>
                <a:latin typeface="Times New Roman" panose="02020603050405020304" pitchFamily="18" charset="0"/>
                <a:cs typeface="Times New Roman" panose="02020603050405020304" pitchFamily="18" charset="0"/>
              </a:rPr>
              <a:t>Ajeeth</a:t>
            </a: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5199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5C725A2-24B1-9234-208E-6C8DDCAD17A9}"/>
              </a:ext>
            </a:extLst>
          </p:cNvPr>
          <p:cNvSpPr/>
          <p:nvPr/>
        </p:nvSpPr>
        <p:spPr>
          <a:xfrm>
            <a:off x="0" y="0"/>
            <a:ext cx="12198837" cy="6861794"/>
          </a:xfrm>
          <a:custGeom>
            <a:avLst/>
            <a:gdLst>
              <a:gd name="connsiteX0" fmla="*/ 0 w 12198837"/>
              <a:gd name="connsiteY0" fmla="*/ 0 h 6861794"/>
              <a:gd name="connsiteX1" fmla="*/ 12198837 w 12198837"/>
              <a:gd name="connsiteY1" fmla="*/ 0 h 6861794"/>
              <a:gd name="connsiteX2" fmla="*/ 12198837 w 12198837"/>
              <a:gd name="connsiteY2" fmla="*/ 6861795 h 6861794"/>
              <a:gd name="connsiteX3" fmla="*/ 0 w 12198837"/>
              <a:gd name="connsiteY3" fmla="*/ 6861795 h 6861794"/>
            </a:gdLst>
            <a:ahLst/>
            <a:cxnLst>
              <a:cxn ang="0">
                <a:pos x="connsiteX0" y="connsiteY0"/>
              </a:cxn>
              <a:cxn ang="0">
                <a:pos x="connsiteX1" y="connsiteY1"/>
              </a:cxn>
              <a:cxn ang="0">
                <a:pos x="connsiteX2" y="connsiteY2"/>
              </a:cxn>
              <a:cxn ang="0">
                <a:pos x="connsiteX3" y="connsiteY3"/>
              </a:cxn>
            </a:cxnLst>
            <a:rect l="l" t="t" r="r" b="b"/>
            <a:pathLst>
              <a:path w="12198837" h="6861794">
                <a:moveTo>
                  <a:pt x="0" y="0"/>
                </a:moveTo>
                <a:lnTo>
                  <a:pt x="12198837" y="0"/>
                </a:lnTo>
                <a:lnTo>
                  <a:pt x="12198837" y="6861795"/>
                </a:lnTo>
                <a:lnTo>
                  <a:pt x="0" y="6861795"/>
                </a:lnTo>
                <a:close/>
              </a:path>
            </a:pathLst>
          </a:custGeom>
          <a:solidFill>
            <a:schemeClr val="tx1">
              <a:lumMod val="85000"/>
              <a:lumOff val="15000"/>
            </a:schemeClr>
          </a:soli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7D1B01D9-0E10-07F8-4A0D-56A2A648C423}"/>
              </a:ext>
            </a:extLst>
          </p:cNvPr>
          <p:cNvSpPr/>
          <p:nvPr/>
        </p:nvSpPr>
        <p:spPr>
          <a:xfrm>
            <a:off x="-1" y="0"/>
            <a:ext cx="7154006" cy="4651282"/>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786F1D14-5CC8-D6AE-D14D-656311E73B34}"/>
              </a:ext>
            </a:extLst>
          </p:cNvPr>
          <p:cNvSpPr/>
          <p:nvPr/>
        </p:nvSpPr>
        <p:spPr>
          <a:xfrm>
            <a:off x="3307121" y="1632909"/>
            <a:ext cx="2707047" cy="5227801"/>
          </a:xfrm>
          <a:custGeom>
            <a:avLst/>
            <a:gdLst>
              <a:gd name="connsiteX0" fmla="*/ 435298 w 2707047"/>
              <a:gd name="connsiteY0" fmla="*/ 4301423 h 5227801"/>
              <a:gd name="connsiteX1" fmla="*/ 1362075 w 2707047"/>
              <a:gd name="connsiteY1" fmla="*/ 5227118 h 5227801"/>
              <a:gd name="connsiteX2" fmla="*/ 1334968 w 2707047"/>
              <a:gd name="connsiteY2" fmla="*/ 5227118 h 5227801"/>
              <a:gd name="connsiteX3" fmla="*/ 421744 w 2707047"/>
              <a:gd name="connsiteY3" fmla="*/ 4313621 h 5227801"/>
              <a:gd name="connsiteX4" fmla="*/ 421473 w 2707047"/>
              <a:gd name="connsiteY4" fmla="*/ 2269992 h 5227801"/>
              <a:gd name="connsiteX5" fmla="*/ 421744 w 2707047"/>
              <a:gd name="connsiteY5" fmla="*/ 2269775 h 5227801"/>
              <a:gd name="connsiteX6" fmla="*/ 2692200 w 2707047"/>
              <a:gd name="connsiteY6" fmla="*/ -684 h 5227801"/>
              <a:gd name="connsiteX7" fmla="*/ 2705486 w 2707047"/>
              <a:gd name="connsiteY7" fmla="*/ 12598 h 5227801"/>
              <a:gd name="connsiteX8" fmla="*/ 435026 w 2707047"/>
              <a:gd name="connsiteY8" fmla="*/ 2283057 h 5227801"/>
              <a:gd name="connsiteX9" fmla="*/ 435026 w 2707047"/>
              <a:gd name="connsiteY9" fmla="*/ 4300339 h 5227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07047" h="5227801">
                <a:moveTo>
                  <a:pt x="435298" y="4301423"/>
                </a:moveTo>
                <a:lnTo>
                  <a:pt x="1362075" y="5227118"/>
                </a:lnTo>
                <a:lnTo>
                  <a:pt x="1334968" y="5227118"/>
                </a:lnTo>
                <a:lnTo>
                  <a:pt x="421744" y="4313621"/>
                </a:lnTo>
                <a:cubicBezTo>
                  <a:pt x="-142619" y="3749340"/>
                  <a:pt x="-142619" y="2834381"/>
                  <a:pt x="421473" y="2269992"/>
                </a:cubicBezTo>
                <a:cubicBezTo>
                  <a:pt x="421473" y="2269937"/>
                  <a:pt x="421744" y="2269856"/>
                  <a:pt x="421744" y="2269775"/>
                </a:cubicBezTo>
                <a:lnTo>
                  <a:pt x="2692200" y="-684"/>
                </a:lnTo>
                <a:lnTo>
                  <a:pt x="2705486" y="12598"/>
                </a:lnTo>
                <a:lnTo>
                  <a:pt x="435026" y="2283057"/>
                </a:lnTo>
                <a:cubicBezTo>
                  <a:pt x="-122018" y="2840155"/>
                  <a:pt x="-122018" y="3743242"/>
                  <a:pt x="435026" y="4300339"/>
                </a:cubicBezTo>
                <a:close/>
              </a:path>
            </a:pathLst>
          </a:custGeom>
          <a:solidFill>
            <a:srgbClr val="FFFFFF"/>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D93C360F-EBD5-28A3-22EE-4DCA50387FA0}"/>
              </a:ext>
            </a:extLst>
          </p:cNvPr>
          <p:cNvSpPr/>
          <p:nvPr/>
        </p:nvSpPr>
        <p:spPr>
          <a:xfrm>
            <a:off x="5916312" y="1549149"/>
            <a:ext cx="183241" cy="183241"/>
          </a:xfrm>
          <a:custGeom>
            <a:avLst/>
            <a:gdLst>
              <a:gd name="connsiteX0" fmla="*/ 183242 w 183241"/>
              <a:gd name="connsiteY0" fmla="*/ 91621 h 183241"/>
              <a:gd name="connsiteX1" fmla="*/ 91621 w 183241"/>
              <a:gd name="connsiteY1" fmla="*/ 183241 h 183241"/>
              <a:gd name="connsiteX2" fmla="*/ 0 w 183241"/>
              <a:gd name="connsiteY2" fmla="*/ 91621 h 183241"/>
              <a:gd name="connsiteX3" fmla="*/ 91621 w 183241"/>
              <a:gd name="connsiteY3" fmla="*/ 0 h 183241"/>
              <a:gd name="connsiteX4" fmla="*/ 183242 w 183241"/>
              <a:gd name="connsiteY4" fmla="*/ 91621 h 18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241" h="183241">
                <a:moveTo>
                  <a:pt x="183242" y="91621"/>
                </a:moveTo>
                <a:cubicBezTo>
                  <a:pt x="183242" y="142221"/>
                  <a:pt x="142222" y="183241"/>
                  <a:pt x="91621" y="183241"/>
                </a:cubicBezTo>
                <a:cubicBezTo>
                  <a:pt x="41020" y="183241"/>
                  <a:pt x="0" y="142221"/>
                  <a:pt x="0" y="91621"/>
                </a:cubicBezTo>
                <a:cubicBezTo>
                  <a:pt x="0" y="41020"/>
                  <a:pt x="41020" y="0"/>
                  <a:pt x="91621" y="0"/>
                </a:cubicBezTo>
                <a:cubicBezTo>
                  <a:pt x="142222" y="0"/>
                  <a:pt x="183242" y="41020"/>
                  <a:pt x="183242" y="91621"/>
                </a:cubicBezTo>
                <a:close/>
              </a:path>
            </a:pathLst>
          </a:custGeom>
          <a:solidFill>
            <a:srgbClr val="FFFFFF"/>
          </a:solidFill>
          <a:ln w="27093" cap="flat">
            <a:noFill/>
            <a:prstDash val="solid"/>
            <a:miter/>
          </a:ln>
        </p:spPr>
        <p:txBody>
          <a:bodyPr rtlCol="0" anchor="ctr"/>
          <a:lstStyle/>
          <a:p>
            <a:endParaRPr lang="en-IN"/>
          </a:p>
        </p:txBody>
      </p:sp>
      <p:grpSp>
        <p:nvGrpSpPr>
          <p:cNvPr id="4" name="Group 3">
            <a:extLst>
              <a:ext uri="{FF2B5EF4-FFF2-40B4-BE49-F238E27FC236}">
                <a16:creationId xmlns:a16="http://schemas.microsoft.com/office/drawing/2014/main" id="{4118F473-63A6-A288-6164-3D52E0B41038}"/>
              </a:ext>
            </a:extLst>
          </p:cNvPr>
          <p:cNvGrpSpPr/>
          <p:nvPr/>
        </p:nvGrpSpPr>
        <p:grpSpPr>
          <a:xfrm>
            <a:off x="7347911" y="2172881"/>
            <a:ext cx="3946756" cy="3200787"/>
            <a:chOff x="7356244" y="2268211"/>
            <a:chExt cx="3946756" cy="3200787"/>
          </a:xfrm>
        </p:grpSpPr>
        <p:sp>
          <p:nvSpPr>
            <p:cNvPr id="5" name="TextBox 4">
              <a:extLst>
                <a:ext uri="{FF2B5EF4-FFF2-40B4-BE49-F238E27FC236}">
                  <a16:creationId xmlns:a16="http://schemas.microsoft.com/office/drawing/2014/main" id="{884C138F-F773-81E5-F997-B6A4FF060F4E}"/>
                </a:ext>
              </a:extLst>
            </p:cNvPr>
            <p:cNvSpPr txBox="1"/>
            <p:nvPr/>
          </p:nvSpPr>
          <p:spPr>
            <a:xfrm>
              <a:off x="7369175" y="2268211"/>
              <a:ext cx="3933825" cy="707886"/>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Conclusion</a:t>
              </a:r>
              <a:endParaRPr lang="en-IN" sz="4000" b="1" dirty="0">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B8529696-4A19-F8A4-33AB-BE7D0E1A04CE}"/>
                </a:ext>
              </a:extLst>
            </p:cNvPr>
            <p:cNvSpPr txBox="1"/>
            <p:nvPr/>
          </p:nvSpPr>
          <p:spPr>
            <a:xfrm>
              <a:off x="7356244" y="2930483"/>
              <a:ext cx="3844925" cy="2538515"/>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In conclusion, Chatbots revolutionize customer service, enhance user experiences, and drive operational efficiency, empowering businesses to thrive.</a:t>
              </a:r>
              <a:endParaRPr lang="en-IN" dirty="0">
                <a:solidFill>
                  <a:schemeClr val="bg1"/>
                </a:solidFill>
                <a:latin typeface="Montserrat" panose="00000500000000000000" pitchFamily="2" charset="0"/>
              </a:endParaRPr>
            </a:p>
          </p:txBody>
        </p:sp>
      </p:grpSp>
      <p:pic>
        <p:nvPicPr>
          <p:cNvPr id="14340" name="Picture 4" descr="2,548 Robot Illustrations - Free in SVG, PNG, EPS - IconScout">
            <a:extLst>
              <a:ext uri="{FF2B5EF4-FFF2-40B4-BE49-F238E27FC236}">
                <a16:creationId xmlns:a16="http://schemas.microsoft.com/office/drawing/2014/main" id="{AC46CAD4-F243-6904-18BE-8166DC85622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0331" y="988314"/>
            <a:ext cx="4881373" cy="4881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1946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85D155-BED2-ACEB-3769-8DCFF91CDB3A}"/>
              </a:ext>
            </a:extLst>
          </p:cNvPr>
          <p:cNvSpPr txBox="1"/>
          <p:nvPr/>
        </p:nvSpPr>
        <p:spPr>
          <a:xfrm>
            <a:off x="1515462" y="2967335"/>
            <a:ext cx="8872151"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chemeClr val="bg1"/>
                </a:solidFill>
                <a:effectLst/>
                <a:uLnTx/>
                <a:uFillTx/>
                <a:latin typeface="Montserrat" panose="00000500000000000000" pitchFamily="2" charset="0"/>
                <a:cs typeface="Arial" panose="020B0604020202020204" pitchFamily="34" charset="0"/>
              </a:rPr>
              <a:t>Thank You!</a:t>
            </a:r>
          </a:p>
        </p:txBody>
      </p:sp>
    </p:spTree>
    <p:extLst>
      <p:ext uri="{BB962C8B-B14F-4D97-AF65-F5344CB8AC3E}">
        <p14:creationId xmlns:p14="http://schemas.microsoft.com/office/powerpoint/2010/main" val="1552965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0" name="Picture 9" descr="Eleven Trending AI Chatbot Platforms | by Kristen Carter | HackerNoon.com |  Medium">
            <a:extLst>
              <a:ext uri="{FF2B5EF4-FFF2-40B4-BE49-F238E27FC236}">
                <a16:creationId xmlns:a16="http://schemas.microsoft.com/office/drawing/2014/main" id="{1F958B9C-295A-C523-4A01-9B47FC43F93D}"/>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27388" r="33164" b="76"/>
          <a:stretch>
            <a:fillRect/>
          </a:stretch>
        </p:blipFill>
        <p:spPr bwMode="auto">
          <a:xfrm>
            <a:off x="107" y="1"/>
            <a:ext cx="6768408" cy="6857893"/>
          </a:xfrm>
          <a:custGeom>
            <a:avLst/>
            <a:gdLst>
              <a:gd name="connsiteX0" fmla="*/ 0 w 6768408"/>
              <a:gd name="connsiteY0" fmla="*/ 0 h 6857893"/>
              <a:gd name="connsiteX1" fmla="*/ 5961588 w 6768408"/>
              <a:gd name="connsiteY1" fmla="*/ 0 h 6857893"/>
              <a:gd name="connsiteX2" fmla="*/ 6334963 w 6768408"/>
              <a:gd name="connsiteY2" fmla="*/ 373646 h 6857893"/>
              <a:gd name="connsiteX3" fmla="*/ 6335450 w 6768408"/>
              <a:gd name="connsiteY3" fmla="*/ 374134 h 6857893"/>
              <a:gd name="connsiteX4" fmla="*/ 6334963 w 6768408"/>
              <a:gd name="connsiteY4" fmla="*/ 2465793 h 6857893"/>
              <a:gd name="connsiteX5" fmla="*/ 1943133 w 6768408"/>
              <a:gd name="connsiteY5" fmla="*/ 6857893 h 6857893"/>
              <a:gd name="connsiteX6" fmla="*/ 0 w 6768408"/>
              <a:gd name="connsiteY6" fmla="*/ 6857893 h 6857893"/>
              <a:gd name="connsiteX7" fmla="*/ 0 w 6768408"/>
              <a:gd name="connsiteY7" fmla="*/ 0 h 6857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8408" h="6857893">
                <a:moveTo>
                  <a:pt x="0" y="0"/>
                </a:moveTo>
                <a:lnTo>
                  <a:pt x="5961588" y="0"/>
                </a:lnTo>
                <a:lnTo>
                  <a:pt x="6334963" y="373646"/>
                </a:lnTo>
                <a:cubicBezTo>
                  <a:pt x="6335125" y="373809"/>
                  <a:pt x="6335287" y="373971"/>
                  <a:pt x="6335450" y="374134"/>
                </a:cubicBezTo>
                <a:cubicBezTo>
                  <a:pt x="6912918" y="951872"/>
                  <a:pt x="6912701" y="1888326"/>
                  <a:pt x="6334963" y="2465793"/>
                </a:cubicBezTo>
                <a:lnTo>
                  <a:pt x="1943133" y="6857893"/>
                </a:lnTo>
                <a:lnTo>
                  <a:pt x="0" y="6857893"/>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9" name="Picture 8" descr="Eleven Trending AI Chatbot Platforms | by Kristen Carter | HackerNoon.com |  Medium">
            <a:extLst>
              <a:ext uri="{FF2B5EF4-FFF2-40B4-BE49-F238E27FC236}">
                <a16:creationId xmlns:a16="http://schemas.microsoft.com/office/drawing/2014/main" id="{E8106599-0BD6-3D18-3674-273A84DDE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388" t="-7" r="37866" b="100000"/>
          <a:stretch>
            <a:fillRect/>
          </a:stretch>
        </p:blipFill>
        <p:spPr bwMode="auto">
          <a:xfrm>
            <a:off x="107" y="-512"/>
            <a:ext cx="5961588" cy="513"/>
          </a:xfrm>
          <a:custGeom>
            <a:avLst/>
            <a:gdLst>
              <a:gd name="connsiteX0" fmla="*/ 0 w 5961588"/>
              <a:gd name="connsiteY0" fmla="*/ 0 h 513"/>
              <a:gd name="connsiteX1" fmla="*/ 5961075 w 5961588"/>
              <a:gd name="connsiteY1" fmla="*/ 0 h 513"/>
              <a:gd name="connsiteX2" fmla="*/ 5961588 w 5961588"/>
              <a:gd name="connsiteY2" fmla="*/ 513 h 513"/>
              <a:gd name="connsiteX3" fmla="*/ 0 w 5961588"/>
              <a:gd name="connsiteY3" fmla="*/ 513 h 513"/>
              <a:gd name="connsiteX4" fmla="*/ 0 w 5961588"/>
              <a:gd name="connsiteY4" fmla="*/ 0 h 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1588" h="513">
                <a:moveTo>
                  <a:pt x="0" y="0"/>
                </a:moveTo>
                <a:lnTo>
                  <a:pt x="5961075" y="0"/>
                </a:lnTo>
                <a:lnTo>
                  <a:pt x="5961588" y="513"/>
                </a:lnTo>
                <a:lnTo>
                  <a:pt x="0" y="513"/>
                </a:lnTo>
                <a:lnTo>
                  <a:pt x="0" y="0"/>
                </a:lnTo>
                <a:close/>
              </a:path>
            </a:pathLst>
          </a:cu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EAD4864-681B-3733-4067-A17B2477FF2C}"/>
              </a:ext>
            </a:extLst>
          </p:cNvPr>
          <p:cNvSpPr txBox="1"/>
          <p:nvPr/>
        </p:nvSpPr>
        <p:spPr>
          <a:xfrm>
            <a:off x="5223022" y="1869352"/>
            <a:ext cx="5423485" cy="707886"/>
          </a:xfrm>
          <a:prstGeom prst="rect">
            <a:avLst/>
          </a:prstGeom>
          <a:noFill/>
        </p:spPr>
        <p:txBody>
          <a:bodyPr wrap="square">
            <a:spAutoFit/>
          </a:bodyPr>
          <a:lstStyle/>
          <a:p>
            <a:pPr algn="ctr"/>
            <a:r>
              <a:rPr lang="en-IN" sz="4000" b="1" i="0" dirty="0">
                <a:solidFill>
                  <a:schemeClr val="bg1"/>
                </a:solidFill>
                <a:effectLst/>
                <a:latin typeface="Times New Roman" panose="02020603050405020304" pitchFamily="18" charset="0"/>
                <a:cs typeface="Times New Roman" panose="02020603050405020304" pitchFamily="18" charset="0"/>
              </a:rPr>
              <a:t>Abstract</a:t>
            </a:r>
            <a:endParaRPr lang="en-IN" sz="4000" b="1" dirty="0">
              <a:solidFill>
                <a:schemeClr val="bg1"/>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F1E1289F-4364-7B54-9AC1-A50E4A129D2C}"/>
              </a:ext>
            </a:extLst>
          </p:cNvPr>
          <p:cNvSpPr txBox="1"/>
          <p:nvPr/>
        </p:nvSpPr>
        <p:spPr>
          <a:xfrm>
            <a:off x="5961695" y="2686654"/>
            <a:ext cx="5894754" cy="2862322"/>
          </a:xfrm>
          <a:prstGeom prst="rect">
            <a:avLst/>
          </a:prstGeom>
          <a:noFill/>
        </p:spPr>
        <p:txBody>
          <a:bodyPr wrap="square">
            <a:spAutoFit/>
          </a:bodyPr>
          <a:lstStyle/>
          <a:p>
            <a:pPr algn="just"/>
            <a:r>
              <a:rPr lang="en-US" sz="2000" dirty="0">
                <a:solidFill>
                  <a:schemeClr val="bg1"/>
                </a:solidFill>
                <a:latin typeface="Times New Roman" panose="02020603050405020304" pitchFamily="18" charset="0"/>
                <a:cs typeface="Times New Roman" panose="02020603050405020304" pitchFamily="18" charset="0"/>
              </a:rPr>
              <a:t>Conversational interfaces, or chatbots, provide a novel means of communication between humans and computers. A cutting-edge application called </a:t>
            </a:r>
            <a:r>
              <a:rPr lang="en-US" sz="2000" dirty="0" err="1">
                <a:solidFill>
                  <a:schemeClr val="bg1"/>
                </a:solidFill>
                <a:latin typeface="Times New Roman" panose="02020603050405020304" pitchFamily="18" charset="0"/>
                <a:cs typeface="Times New Roman" panose="02020603050405020304" pitchFamily="18" charset="0"/>
              </a:rPr>
              <a:t>ChartBot</a:t>
            </a:r>
            <a:r>
              <a:rPr lang="en-US" sz="2000" dirty="0">
                <a:solidFill>
                  <a:schemeClr val="bg1"/>
                </a:solidFill>
                <a:latin typeface="Times New Roman" panose="02020603050405020304" pitchFamily="18" charset="0"/>
                <a:cs typeface="Times New Roman" panose="02020603050405020304" pitchFamily="18" charset="0"/>
              </a:rPr>
              <a:t> was created to simplify the management of educational software companies. In the dynamic market of today, where quality educational resources are highly valued, firms must find innovative approaches to remain competitive. </a:t>
            </a:r>
            <a:r>
              <a:rPr lang="en-US" sz="2000" dirty="0" err="1">
                <a:solidFill>
                  <a:schemeClr val="bg1"/>
                </a:solidFill>
                <a:latin typeface="Times New Roman" panose="02020603050405020304" pitchFamily="18" charset="0"/>
                <a:cs typeface="Times New Roman" panose="02020603050405020304" pitchFamily="18" charset="0"/>
              </a:rPr>
              <a:t>ChartBot</a:t>
            </a:r>
            <a:r>
              <a:rPr lang="en-US" sz="2000" dirty="0">
                <a:solidFill>
                  <a:schemeClr val="bg1"/>
                </a:solidFill>
                <a:latin typeface="Times New Roman" panose="02020603050405020304" pitchFamily="18" charset="0"/>
                <a:cs typeface="Times New Roman" panose="02020603050405020304" pitchFamily="18" charset="0"/>
              </a:rPr>
              <a:t> combines a wide range of tools to improve job management for organizations.</a:t>
            </a: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2162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0" name="Freeform: Shape 69">
            <a:extLst>
              <a:ext uri="{FF2B5EF4-FFF2-40B4-BE49-F238E27FC236}">
                <a16:creationId xmlns:a16="http://schemas.microsoft.com/office/drawing/2014/main" id="{46E524ED-D0D3-7032-D25F-38F764D61522}"/>
              </a:ext>
            </a:extLst>
          </p:cNvPr>
          <p:cNvSpPr/>
          <p:nvPr/>
        </p:nvSpPr>
        <p:spPr>
          <a:xfrm rot="2700000" flipH="1">
            <a:off x="188615" y="-2350009"/>
            <a:ext cx="5438339" cy="6519027"/>
          </a:xfrm>
          <a:custGeom>
            <a:avLst/>
            <a:gdLst>
              <a:gd name="connsiteX0" fmla="*/ 1240388 w 5438339"/>
              <a:gd name="connsiteY0" fmla="*/ 656528 h 6519027"/>
              <a:gd name="connsiteX1" fmla="*/ 1183247 w 5438339"/>
              <a:gd name="connsiteY1" fmla="*/ 678583 h 6519027"/>
              <a:gd name="connsiteX2" fmla="*/ 687996 w 5438339"/>
              <a:gd name="connsiteY2" fmla="*/ 1454518 h 6519027"/>
              <a:gd name="connsiteX3" fmla="*/ 642328 w 5438339"/>
              <a:gd name="connsiteY3" fmla="*/ 4946724 h 6519027"/>
              <a:gd name="connsiteX4" fmla="*/ 1414729 w 5438339"/>
              <a:gd name="connsiteY4" fmla="*/ 5825487 h 6519027"/>
              <a:gd name="connsiteX5" fmla="*/ 1414731 w 5438339"/>
              <a:gd name="connsiteY5" fmla="*/ 5825487 h 6519027"/>
              <a:gd name="connsiteX6" fmla="*/ 1328221 w 5438339"/>
              <a:gd name="connsiteY6" fmla="*/ 5811124 h 6519027"/>
              <a:gd name="connsiteX7" fmla="*/ 642329 w 5438339"/>
              <a:gd name="connsiteY7" fmla="*/ 4946725 h 6519027"/>
              <a:gd name="connsiteX8" fmla="*/ 687997 w 5438339"/>
              <a:gd name="connsiteY8" fmla="*/ 1454517 h 6519027"/>
              <a:gd name="connsiteX9" fmla="*/ 1183248 w 5438339"/>
              <a:gd name="connsiteY9" fmla="*/ 678583 h 6519027"/>
              <a:gd name="connsiteX10" fmla="*/ 4852504 w 5438339"/>
              <a:gd name="connsiteY10" fmla="*/ 4148140 h 6519027"/>
              <a:gd name="connsiteX11" fmla="*/ 4852504 w 5438339"/>
              <a:gd name="connsiteY11" fmla="*/ 4280435 h 6519027"/>
              <a:gd name="connsiteX12" fmla="*/ 4841883 w 5438339"/>
              <a:gd name="connsiteY12" fmla="*/ 4385793 h 6519027"/>
              <a:gd name="connsiteX13" fmla="*/ 4833291 w 5438339"/>
              <a:gd name="connsiteY13" fmla="*/ 4413472 h 6519027"/>
              <a:gd name="connsiteX14" fmla="*/ 4841883 w 5438339"/>
              <a:gd name="connsiteY14" fmla="*/ 4385793 h 6519027"/>
              <a:gd name="connsiteX15" fmla="*/ 4852504 w 5438339"/>
              <a:gd name="connsiteY15" fmla="*/ 4280435 h 6519027"/>
              <a:gd name="connsiteX16" fmla="*/ 2437121 w 5438339"/>
              <a:gd name="connsiteY16" fmla="*/ 1666609 h 6519027"/>
              <a:gd name="connsiteX17" fmla="*/ 2238678 w 5438339"/>
              <a:gd name="connsiteY17" fmla="*/ 1666608 h 6519027"/>
              <a:gd name="connsiteX18" fmla="*/ 2238626 w 5438339"/>
              <a:gd name="connsiteY18" fmla="*/ 1666614 h 6519027"/>
              <a:gd name="connsiteX19" fmla="*/ 2146138 w 5438339"/>
              <a:gd name="connsiteY19" fmla="*/ 1674774 h 6519027"/>
              <a:gd name="connsiteX20" fmla="*/ 2139270 w 5438339"/>
              <a:gd name="connsiteY20" fmla="*/ 1676630 h 6519027"/>
              <a:gd name="connsiteX21" fmla="*/ 2133320 w 5438339"/>
              <a:gd name="connsiteY21" fmla="*/ 1677229 h 6519027"/>
              <a:gd name="connsiteX22" fmla="*/ 2108324 w 5438339"/>
              <a:gd name="connsiteY22" fmla="*/ 1684989 h 6519027"/>
              <a:gd name="connsiteX23" fmla="*/ 2058930 w 5438339"/>
              <a:gd name="connsiteY23" fmla="*/ 1698331 h 6519027"/>
              <a:gd name="connsiteX24" fmla="*/ 2046180 w 5438339"/>
              <a:gd name="connsiteY24" fmla="*/ 1704280 h 6519027"/>
              <a:gd name="connsiteX25" fmla="*/ 2035190 w 5438339"/>
              <a:gd name="connsiteY25" fmla="*/ 1707691 h 6519027"/>
              <a:gd name="connsiteX26" fmla="*/ 2012692 w 5438339"/>
              <a:gd name="connsiteY26" fmla="*/ 1719902 h 6519027"/>
              <a:gd name="connsiteX27" fmla="*/ 1978462 w 5438339"/>
              <a:gd name="connsiteY27" fmla="*/ 1735872 h 6519027"/>
              <a:gd name="connsiteX28" fmla="*/ 1961082 w 5438339"/>
              <a:gd name="connsiteY28" fmla="*/ 1747916 h 6519027"/>
              <a:gd name="connsiteX29" fmla="*/ 1946388 w 5438339"/>
              <a:gd name="connsiteY29" fmla="*/ 1755891 h 6519027"/>
              <a:gd name="connsiteX30" fmla="*/ 1929684 w 5438339"/>
              <a:gd name="connsiteY30" fmla="*/ 1769674 h 6519027"/>
              <a:gd name="connsiteX31" fmla="*/ 1906143 w 5438339"/>
              <a:gd name="connsiteY31" fmla="*/ 1785987 h 6519027"/>
              <a:gd name="connsiteX32" fmla="*/ 1885595 w 5438339"/>
              <a:gd name="connsiteY32" fmla="*/ 1806051 h 6519027"/>
              <a:gd name="connsiteX33" fmla="*/ 1869019 w 5438339"/>
              <a:gd name="connsiteY33" fmla="*/ 1819727 h 6519027"/>
              <a:gd name="connsiteX34" fmla="*/ 1858371 w 5438339"/>
              <a:gd name="connsiteY34" fmla="*/ 1832633 h 6519027"/>
              <a:gd name="connsiteX35" fmla="*/ 1843381 w 5438339"/>
              <a:gd name="connsiteY35" fmla="*/ 1847269 h 6519027"/>
              <a:gd name="connsiteX36" fmla="*/ 1821243 w 5438339"/>
              <a:gd name="connsiteY36" fmla="*/ 1877632 h 6519027"/>
              <a:gd name="connsiteX37" fmla="*/ 1805183 w 5438339"/>
              <a:gd name="connsiteY37" fmla="*/ 1897097 h 6519027"/>
              <a:gd name="connsiteX38" fmla="*/ 1799742 w 5438339"/>
              <a:gd name="connsiteY38" fmla="*/ 1907121 h 6519027"/>
              <a:gd name="connsiteX39" fmla="*/ 1791585 w 5438339"/>
              <a:gd name="connsiteY39" fmla="*/ 1918309 h 6519027"/>
              <a:gd name="connsiteX40" fmla="*/ 1769186 w 5438339"/>
              <a:gd name="connsiteY40" fmla="*/ 1963417 h 6519027"/>
              <a:gd name="connsiteX41" fmla="*/ 1756983 w 5438339"/>
              <a:gd name="connsiteY41" fmla="*/ 1985898 h 6519027"/>
              <a:gd name="connsiteX42" fmla="*/ 1755250 w 5438339"/>
              <a:gd name="connsiteY42" fmla="*/ 1991479 h 6519027"/>
              <a:gd name="connsiteX43" fmla="*/ 1752162 w 5438339"/>
              <a:gd name="connsiteY43" fmla="*/ 1997699 h 6519027"/>
              <a:gd name="connsiteX44" fmla="*/ 1726535 w 5438339"/>
              <a:gd name="connsiteY44" fmla="*/ 2083985 h 6519027"/>
              <a:gd name="connsiteX45" fmla="*/ 1726521 w 5438339"/>
              <a:gd name="connsiteY45" fmla="*/ 2084029 h 6519027"/>
              <a:gd name="connsiteX46" fmla="*/ 1716988 w 5438339"/>
              <a:gd name="connsiteY46" fmla="*/ 2178599 h 6519027"/>
              <a:gd name="connsiteX47" fmla="*/ 1715900 w 5438339"/>
              <a:gd name="connsiteY47" fmla="*/ 2189386 h 6519027"/>
              <a:gd name="connsiteX48" fmla="*/ 1715900 w 5438339"/>
              <a:gd name="connsiteY48" fmla="*/ 2189386 h 6519027"/>
              <a:gd name="connsiteX49" fmla="*/ 1716988 w 5438339"/>
              <a:gd name="connsiteY49" fmla="*/ 2178599 h 6519027"/>
              <a:gd name="connsiteX50" fmla="*/ 1726521 w 5438339"/>
              <a:gd name="connsiteY50" fmla="*/ 2084030 h 6519027"/>
              <a:gd name="connsiteX51" fmla="*/ 1726535 w 5438339"/>
              <a:gd name="connsiteY51" fmla="*/ 2083985 h 6519027"/>
              <a:gd name="connsiteX52" fmla="*/ 1755250 w 5438339"/>
              <a:gd name="connsiteY52" fmla="*/ 1991479 h 6519027"/>
              <a:gd name="connsiteX53" fmla="*/ 1769186 w 5438339"/>
              <a:gd name="connsiteY53" fmla="*/ 1963417 h 6519027"/>
              <a:gd name="connsiteX54" fmla="*/ 1799742 w 5438339"/>
              <a:gd name="connsiteY54" fmla="*/ 1907121 h 6519027"/>
              <a:gd name="connsiteX55" fmla="*/ 1821243 w 5438339"/>
              <a:gd name="connsiteY55" fmla="*/ 1877632 h 6519027"/>
              <a:gd name="connsiteX56" fmla="*/ 1858371 w 5438339"/>
              <a:gd name="connsiteY56" fmla="*/ 1832633 h 6519027"/>
              <a:gd name="connsiteX57" fmla="*/ 1885595 w 5438339"/>
              <a:gd name="connsiteY57" fmla="*/ 1806051 h 6519027"/>
              <a:gd name="connsiteX58" fmla="*/ 1929684 w 5438339"/>
              <a:gd name="connsiteY58" fmla="*/ 1769674 h 6519027"/>
              <a:gd name="connsiteX59" fmla="*/ 1961082 w 5438339"/>
              <a:gd name="connsiteY59" fmla="*/ 1747916 h 6519027"/>
              <a:gd name="connsiteX60" fmla="*/ 2012692 w 5438339"/>
              <a:gd name="connsiteY60" fmla="*/ 1719902 h 6519027"/>
              <a:gd name="connsiteX61" fmla="*/ 2046180 w 5438339"/>
              <a:gd name="connsiteY61" fmla="*/ 1704280 h 6519027"/>
              <a:gd name="connsiteX62" fmla="*/ 2108324 w 5438339"/>
              <a:gd name="connsiteY62" fmla="*/ 1684989 h 6519027"/>
              <a:gd name="connsiteX63" fmla="*/ 2139270 w 5438339"/>
              <a:gd name="connsiteY63" fmla="*/ 1676630 h 6519027"/>
              <a:gd name="connsiteX64" fmla="*/ 2238626 w 5438339"/>
              <a:gd name="connsiteY64" fmla="*/ 1666614 h 6519027"/>
              <a:gd name="connsiteX65" fmla="*/ 2238678 w 5438339"/>
              <a:gd name="connsiteY65" fmla="*/ 1666609 h 6519027"/>
              <a:gd name="connsiteX66" fmla="*/ 2437121 w 5438339"/>
              <a:gd name="connsiteY66" fmla="*/ 1666609 h 6519027"/>
              <a:gd name="connsiteX67" fmla="*/ 4852504 w 5438339"/>
              <a:gd name="connsiteY67" fmla="*/ 4081992 h 6519027"/>
              <a:gd name="connsiteX68" fmla="*/ 4852504 w 5438339"/>
              <a:gd name="connsiteY68" fmla="*/ 4081992 h 6519027"/>
              <a:gd name="connsiteX69" fmla="*/ 5438339 w 5438339"/>
              <a:gd name="connsiteY69" fmla="*/ 4667826 h 6519027"/>
              <a:gd name="connsiteX70" fmla="*/ 4239234 w 5438339"/>
              <a:gd name="connsiteY70" fmla="*/ 5866931 h 6519027"/>
              <a:gd name="connsiteX71" fmla="*/ 4239231 w 5438339"/>
              <a:gd name="connsiteY71" fmla="*/ 5866931 h 6519027"/>
              <a:gd name="connsiteX72" fmla="*/ 3587136 w 5438339"/>
              <a:gd name="connsiteY72" fmla="*/ 6519027 h 6519027"/>
              <a:gd name="connsiteX73" fmla="*/ 1094671 w 5438339"/>
              <a:gd name="connsiteY73" fmla="*/ 6519027 h 6519027"/>
              <a:gd name="connsiteX74" fmla="*/ 0 w 5438339"/>
              <a:gd name="connsiteY74" fmla="*/ 5424358 h 6519027"/>
              <a:gd name="connsiteX75" fmla="*/ 2 w 5438339"/>
              <a:gd name="connsiteY75" fmla="*/ 1045806 h 6519027"/>
              <a:gd name="connsiteX76" fmla="*/ 769151 w 5438339"/>
              <a:gd name="connsiteY76" fmla="*/ 351 h 6519027"/>
              <a:gd name="connsiteX77" fmla="*/ 770511 w 5438339"/>
              <a:gd name="connsiteY77" fmla="*/ 0 h 6519027"/>
              <a:gd name="connsiteX78" fmla="*/ 1382264 w 5438339"/>
              <a:gd name="connsiteY78" fmla="*/ 611753 h 6519027"/>
              <a:gd name="connsiteX79" fmla="*/ 1340282 w 5438339"/>
              <a:gd name="connsiteY79" fmla="*/ 621965 h 6519027"/>
              <a:gd name="connsiteX80" fmla="*/ 1382265 w 5438339"/>
              <a:gd name="connsiteY80" fmla="*/ 611753 h 651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5438339" h="6519027">
                <a:moveTo>
                  <a:pt x="1240388" y="656528"/>
                </a:moveTo>
                <a:lnTo>
                  <a:pt x="1183247" y="678583"/>
                </a:lnTo>
                <a:cubicBezTo>
                  <a:pt x="893913" y="817677"/>
                  <a:pt x="692478" y="1111735"/>
                  <a:pt x="687996" y="1454518"/>
                </a:cubicBezTo>
                <a:lnTo>
                  <a:pt x="642328" y="4946724"/>
                </a:lnTo>
                <a:cubicBezTo>
                  <a:pt x="636416" y="5398746"/>
                  <a:pt x="975088" y="5775024"/>
                  <a:pt x="1414729" y="5825487"/>
                </a:cubicBezTo>
                <a:lnTo>
                  <a:pt x="1414731" y="5825487"/>
                </a:lnTo>
                <a:lnTo>
                  <a:pt x="1328221" y="5811124"/>
                </a:lnTo>
                <a:cubicBezTo>
                  <a:pt x="931465" y="5724517"/>
                  <a:pt x="636812" y="5368612"/>
                  <a:pt x="642329" y="4946725"/>
                </a:cubicBezTo>
                <a:lnTo>
                  <a:pt x="687997" y="1454517"/>
                </a:lnTo>
                <a:cubicBezTo>
                  <a:pt x="692480" y="1111736"/>
                  <a:pt x="893915" y="817678"/>
                  <a:pt x="1183248" y="678583"/>
                </a:cubicBezTo>
                <a:close/>
                <a:moveTo>
                  <a:pt x="4852504" y="4148140"/>
                </a:moveTo>
                <a:lnTo>
                  <a:pt x="4852504" y="4280435"/>
                </a:lnTo>
                <a:cubicBezTo>
                  <a:pt x="4852504" y="4316525"/>
                  <a:pt x="4848847" y="4351761"/>
                  <a:pt x="4841883" y="4385793"/>
                </a:cubicBezTo>
                <a:lnTo>
                  <a:pt x="4833291" y="4413472"/>
                </a:lnTo>
                <a:lnTo>
                  <a:pt x="4841883" y="4385793"/>
                </a:lnTo>
                <a:cubicBezTo>
                  <a:pt x="4848847" y="4351761"/>
                  <a:pt x="4852504" y="4316525"/>
                  <a:pt x="4852504" y="4280435"/>
                </a:cubicBezTo>
                <a:close/>
                <a:moveTo>
                  <a:pt x="2437121" y="1666609"/>
                </a:moveTo>
                <a:lnTo>
                  <a:pt x="2238678" y="1666608"/>
                </a:lnTo>
                <a:lnTo>
                  <a:pt x="2238626" y="1666614"/>
                </a:lnTo>
                <a:lnTo>
                  <a:pt x="2146138" y="1674774"/>
                </a:lnTo>
                <a:lnTo>
                  <a:pt x="2139270" y="1676630"/>
                </a:lnTo>
                <a:lnTo>
                  <a:pt x="2133320" y="1677229"/>
                </a:lnTo>
                <a:lnTo>
                  <a:pt x="2108324" y="1684989"/>
                </a:lnTo>
                <a:lnTo>
                  <a:pt x="2058930" y="1698331"/>
                </a:lnTo>
                <a:lnTo>
                  <a:pt x="2046180" y="1704280"/>
                </a:lnTo>
                <a:lnTo>
                  <a:pt x="2035190" y="1707691"/>
                </a:lnTo>
                <a:lnTo>
                  <a:pt x="2012692" y="1719902"/>
                </a:lnTo>
                <a:lnTo>
                  <a:pt x="1978462" y="1735872"/>
                </a:lnTo>
                <a:lnTo>
                  <a:pt x="1961082" y="1747916"/>
                </a:lnTo>
                <a:lnTo>
                  <a:pt x="1946388" y="1755891"/>
                </a:lnTo>
                <a:lnTo>
                  <a:pt x="1929684" y="1769674"/>
                </a:lnTo>
                <a:lnTo>
                  <a:pt x="1906143" y="1785987"/>
                </a:lnTo>
                <a:lnTo>
                  <a:pt x="1885595" y="1806051"/>
                </a:lnTo>
                <a:lnTo>
                  <a:pt x="1869019" y="1819727"/>
                </a:lnTo>
                <a:lnTo>
                  <a:pt x="1858371" y="1832633"/>
                </a:lnTo>
                <a:lnTo>
                  <a:pt x="1843381" y="1847269"/>
                </a:lnTo>
                <a:lnTo>
                  <a:pt x="1821243" y="1877632"/>
                </a:lnTo>
                <a:lnTo>
                  <a:pt x="1805183" y="1897097"/>
                </a:lnTo>
                <a:lnTo>
                  <a:pt x="1799742" y="1907121"/>
                </a:lnTo>
                <a:lnTo>
                  <a:pt x="1791585" y="1918309"/>
                </a:lnTo>
                <a:lnTo>
                  <a:pt x="1769186" y="1963417"/>
                </a:lnTo>
                <a:lnTo>
                  <a:pt x="1756983" y="1985898"/>
                </a:lnTo>
                <a:lnTo>
                  <a:pt x="1755250" y="1991479"/>
                </a:lnTo>
                <a:lnTo>
                  <a:pt x="1752162" y="1997699"/>
                </a:lnTo>
                <a:lnTo>
                  <a:pt x="1726535" y="2083985"/>
                </a:lnTo>
                <a:lnTo>
                  <a:pt x="1726521" y="2084029"/>
                </a:lnTo>
                <a:lnTo>
                  <a:pt x="1716988" y="2178599"/>
                </a:lnTo>
                <a:lnTo>
                  <a:pt x="1715900" y="2189386"/>
                </a:lnTo>
                <a:lnTo>
                  <a:pt x="1715900" y="2189386"/>
                </a:lnTo>
                <a:lnTo>
                  <a:pt x="1716988" y="2178599"/>
                </a:lnTo>
                <a:lnTo>
                  <a:pt x="1726521" y="2084030"/>
                </a:lnTo>
                <a:lnTo>
                  <a:pt x="1726535" y="2083985"/>
                </a:lnTo>
                <a:lnTo>
                  <a:pt x="1755250" y="1991479"/>
                </a:lnTo>
                <a:lnTo>
                  <a:pt x="1769186" y="1963417"/>
                </a:lnTo>
                <a:lnTo>
                  <a:pt x="1799742" y="1907121"/>
                </a:lnTo>
                <a:lnTo>
                  <a:pt x="1821243" y="1877632"/>
                </a:lnTo>
                <a:lnTo>
                  <a:pt x="1858371" y="1832633"/>
                </a:lnTo>
                <a:lnTo>
                  <a:pt x="1885595" y="1806051"/>
                </a:lnTo>
                <a:lnTo>
                  <a:pt x="1929684" y="1769674"/>
                </a:lnTo>
                <a:lnTo>
                  <a:pt x="1961082" y="1747916"/>
                </a:lnTo>
                <a:lnTo>
                  <a:pt x="2012692" y="1719902"/>
                </a:lnTo>
                <a:lnTo>
                  <a:pt x="2046180" y="1704280"/>
                </a:lnTo>
                <a:lnTo>
                  <a:pt x="2108324" y="1684989"/>
                </a:lnTo>
                <a:lnTo>
                  <a:pt x="2139270" y="1676630"/>
                </a:lnTo>
                <a:lnTo>
                  <a:pt x="2238626" y="1666614"/>
                </a:lnTo>
                <a:lnTo>
                  <a:pt x="2238678" y="1666609"/>
                </a:lnTo>
                <a:lnTo>
                  <a:pt x="2437121" y="1666609"/>
                </a:lnTo>
                <a:lnTo>
                  <a:pt x="4852504" y="4081992"/>
                </a:lnTo>
                <a:lnTo>
                  <a:pt x="4852504" y="4081992"/>
                </a:lnTo>
                <a:lnTo>
                  <a:pt x="5438339" y="4667826"/>
                </a:lnTo>
                <a:lnTo>
                  <a:pt x="4239234" y="5866931"/>
                </a:lnTo>
                <a:lnTo>
                  <a:pt x="4239231" y="5866931"/>
                </a:lnTo>
                <a:lnTo>
                  <a:pt x="3587136" y="6519027"/>
                </a:lnTo>
                <a:lnTo>
                  <a:pt x="1094671" y="6519027"/>
                </a:lnTo>
                <a:cubicBezTo>
                  <a:pt x="490102" y="6519027"/>
                  <a:pt x="0" y="6028927"/>
                  <a:pt x="0" y="5424358"/>
                </a:cubicBezTo>
                <a:lnTo>
                  <a:pt x="2" y="1045806"/>
                </a:lnTo>
                <a:cubicBezTo>
                  <a:pt x="1" y="554593"/>
                  <a:pt x="323545" y="138947"/>
                  <a:pt x="769151" y="351"/>
                </a:cubicBezTo>
                <a:lnTo>
                  <a:pt x="770511" y="0"/>
                </a:lnTo>
                <a:lnTo>
                  <a:pt x="1382264" y="611753"/>
                </a:lnTo>
                <a:lnTo>
                  <a:pt x="1340282" y="621965"/>
                </a:lnTo>
                <a:lnTo>
                  <a:pt x="1382265" y="611753"/>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65" name="Freeform: Shape 64">
            <a:extLst>
              <a:ext uri="{FF2B5EF4-FFF2-40B4-BE49-F238E27FC236}">
                <a16:creationId xmlns:a16="http://schemas.microsoft.com/office/drawing/2014/main" id="{BC3F5183-5EF5-0250-9CF8-C3E7BEDDB0E2}"/>
              </a:ext>
            </a:extLst>
          </p:cNvPr>
          <p:cNvSpPr/>
          <p:nvPr/>
        </p:nvSpPr>
        <p:spPr>
          <a:xfrm rot="2700000">
            <a:off x="5298842" y="6131192"/>
            <a:ext cx="1264932" cy="1264932"/>
          </a:xfrm>
          <a:custGeom>
            <a:avLst/>
            <a:gdLst>
              <a:gd name="connsiteX0" fmla="*/ 62239 w 1264932"/>
              <a:gd name="connsiteY0" fmla="*/ 62240 h 1264932"/>
              <a:gd name="connsiteX1" fmla="*/ 212499 w 1264932"/>
              <a:gd name="connsiteY1" fmla="*/ 1 h 1264932"/>
              <a:gd name="connsiteX2" fmla="*/ 1062473 w 1264932"/>
              <a:gd name="connsiteY2" fmla="*/ 0 h 1264932"/>
              <a:gd name="connsiteX3" fmla="*/ 1258274 w 1264932"/>
              <a:gd name="connsiteY3" fmla="*/ 129785 h 1264932"/>
              <a:gd name="connsiteX4" fmla="*/ 1264932 w 1264932"/>
              <a:gd name="connsiteY4" fmla="*/ 151232 h 1264932"/>
              <a:gd name="connsiteX5" fmla="*/ 151232 w 1264932"/>
              <a:gd name="connsiteY5" fmla="*/ 1264932 h 1264932"/>
              <a:gd name="connsiteX6" fmla="*/ 129785 w 1264932"/>
              <a:gd name="connsiteY6" fmla="*/ 1258274 h 1264932"/>
              <a:gd name="connsiteX7" fmla="*/ 0 w 1264932"/>
              <a:gd name="connsiteY7" fmla="*/ 1062474 h 1264932"/>
              <a:gd name="connsiteX8" fmla="*/ 0 w 1264932"/>
              <a:gd name="connsiteY8" fmla="*/ 212500 h 1264932"/>
              <a:gd name="connsiteX9" fmla="*/ 62239 w 1264932"/>
              <a:gd name="connsiteY9" fmla="*/ 62240 h 12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932" h="1264932">
                <a:moveTo>
                  <a:pt x="62239" y="62240"/>
                </a:moveTo>
                <a:cubicBezTo>
                  <a:pt x="100694" y="23785"/>
                  <a:pt x="153819" y="0"/>
                  <a:pt x="212499" y="1"/>
                </a:cubicBezTo>
                <a:lnTo>
                  <a:pt x="1062473" y="0"/>
                </a:lnTo>
                <a:cubicBezTo>
                  <a:pt x="1150494" y="0"/>
                  <a:pt x="1226016" y="53515"/>
                  <a:pt x="1258274" y="129785"/>
                </a:cubicBezTo>
                <a:lnTo>
                  <a:pt x="1264932" y="151232"/>
                </a:lnTo>
                <a:lnTo>
                  <a:pt x="151232" y="1264932"/>
                </a:lnTo>
                <a:lnTo>
                  <a:pt x="129785" y="1258274"/>
                </a:lnTo>
                <a:cubicBezTo>
                  <a:pt x="53515" y="1226016"/>
                  <a:pt x="0" y="1150494"/>
                  <a:pt x="0" y="1062474"/>
                </a:cubicBezTo>
                <a:lnTo>
                  <a:pt x="0" y="212500"/>
                </a:lnTo>
                <a:cubicBezTo>
                  <a:pt x="0" y="153820"/>
                  <a:pt x="23784" y="100695"/>
                  <a:pt x="62239" y="62240"/>
                </a:cubicBezTo>
                <a:close/>
              </a:path>
            </a:pathLst>
          </a:custGeom>
          <a:solidFill>
            <a:schemeClr val="bg1">
              <a:alpha val="8000"/>
            </a:schemeClr>
          </a:solidFill>
          <a:ln w="27090" cap="flat">
            <a:noFill/>
            <a:prstDash val="solid"/>
            <a:miter/>
          </a:ln>
        </p:spPr>
        <p:txBody>
          <a:bodyPr rtlCol="0" anchor="ctr"/>
          <a:lstStyle/>
          <a:p>
            <a:endParaRPr lang="en-IN"/>
          </a:p>
        </p:txBody>
      </p:sp>
      <p:grpSp>
        <p:nvGrpSpPr>
          <p:cNvPr id="75" name="Group 74">
            <a:extLst>
              <a:ext uri="{FF2B5EF4-FFF2-40B4-BE49-F238E27FC236}">
                <a16:creationId xmlns:a16="http://schemas.microsoft.com/office/drawing/2014/main" id="{15AF2634-77E6-D934-38DF-5BC178B389E4}"/>
              </a:ext>
            </a:extLst>
          </p:cNvPr>
          <p:cNvGrpSpPr/>
          <p:nvPr/>
        </p:nvGrpSpPr>
        <p:grpSpPr>
          <a:xfrm flipH="1">
            <a:off x="424418" y="2268211"/>
            <a:ext cx="4639164" cy="4241904"/>
            <a:chOff x="2087769" y="2723634"/>
            <a:chExt cx="4220086" cy="3858713"/>
          </a:xfrm>
        </p:grpSpPr>
        <p:sp>
          <p:nvSpPr>
            <p:cNvPr id="12" name="Freeform: Shape 11">
              <a:extLst>
                <a:ext uri="{FF2B5EF4-FFF2-40B4-BE49-F238E27FC236}">
                  <a16:creationId xmlns:a16="http://schemas.microsoft.com/office/drawing/2014/main" id="{F7B62BBC-DD6A-9456-822D-A6CE37B214F9}"/>
                </a:ext>
              </a:extLst>
            </p:cNvPr>
            <p:cNvSpPr/>
            <p:nvPr/>
          </p:nvSpPr>
          <p:spPr>
            <a:xfrm>
              <a:off x="2087769" y="2723634"/>
              <a:ext cx="4137943" cy="3858713"/>
            </a:xfrm>
            <a:custGeom>
              <a:avLst/>
              <a:gdLst>
                <a:gd name="connsiteX0" fmla="*/ 4137184 w 4137943"/>
                <a:gd name="connsiteY0" fmla="*/ 2451322 h 3858713"/>
                <a:gd name="connsiteX1" fmla="*/ 2998572 w 4137943"/>
                <a:gd name="connsiteY1" fmla="*/ 3589934 h 3858713"/>
                <a:gd name="connsiteX2" fmla="*/ 1697302 w 4137943"/>
                <a:gd name="connsiteY2" fmla="*/ 3589934 h 3858713"/>
                <a:gd name="connsiteX3" fmla="*/ 268074 w 4137943"/>
                <a:gd name="connsiteY3" fmla="*/ 2160977 h 3858713"/>
                <a:gd name="connsiteX4" fmla="*/ 268074 w 4137943"/>
                <a:gd name="connsiteY4" fmla="*/ 859706 h 3858713"/>
                <a:gd name="connsiteX5" fmla="*/ 1127996 w 4137943"/>
                <a:gd name="connsiteY5" fmla="*/ 55 h 385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7943" h="3858713">
                  <a:moveTo>
                    <a:pt x="4137184" y="2451322"/>
                  </a:moveTo>
                  <a:lnTo>
                    <a:pt x="2998572" y="3589934"/>
                  </a:lnTo>
                  <a:cubicBezTo>
                    <a:pt x="2638879" y="3948380"/>
                    <a:pt x="2056995" y="3948380"/>
                    <a:pt x="1697302" y="3589934"/>
                  </a:cubicBezTo>
                  <a:lnTo>
                    <a:pt x="268074" y="2160977"/>
                  </a:lnTo>
                  <a:cubicBezTo>
                    <a:pt x="-90371" y="1801284"/>
                    <a:pt x="-90371" y="1219399"/>
                    <a:pt x="268074" y="859706"/>
                  </a:cubicBezTo>
                  <a:lnTo>
                    <a:pt x="1127996" y="55"/>
                  </a:lnTo>
                </a:path>
              </a:pathLst>
            </a:custGeom>
            <a:noFill/>
            <a:ln w="15171" cap="flat">
              <a:solidFill>
                <a:schemeClr val="bg1"/>
              </a:solid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784BEBDC-8478-B782-E343-BCB30CB2723E}"/>
                </a:ext>
              </a:extLst>
            </p:cNvPr>
            <p:cNvSpPr/>
            <p:nvPr/>
          </p:nvSpPr>
          <p:spPr>
            <a:xfrm>
              <a:off x="6143570" y="5093030"/>
              <a:ext cx="164285" cy="164285"/>
            </a:xfrm>
            <a:custGeom>
              <a:avLst/>
              <a:gdLst>
                <a:gd name="connsiteX0" fmla="*/ 164285 w 164285"/>
                <a:gd name="connsiteY0" fmla="*/ 82142 h 164285"/>
                <a:gd name="connsiteX1" fmla="*/ 82143 w 164285"/>
                <a:gd name="connsiteY1" fmla="*/ 164285 h 164285"/>
                <a:gd name="connsiteX2" fmla="*/ 0 w 164285"/>
                <a:gd name="connsiteY2" fmla="*/ 82142 h 164285"/>
                <a:gd name="connsiteX3" fmla="*/ 82143 w 164285"/>
                <a:gd name="connsiteY3" fmla="*/ 0 h 164285"/>
                <a:gd name="connsiteX4" fmla="*/ 164285 w 164285"/>
                <a:gd name="connsiteY4" fmla="*/ 82142 h 164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285" h="164285">
                  <a:moveTo>
                    <a:pt x="164285" y="82142"/>
                  </a:moveTo>
                  <a:cubicBezTo>
                    <a:pt x="164285" y="127509"/>
                    <a:pt x="127508" y="164285"/>
                    <a:pt x="82143" y="164285"/>
                  </a:cubicBezTo>
                  <a:cubicBezTo>
                    <a:pt x="36777" y="164285"/>
                    <a:pt x="0" y="127509"/>
                    <a:pt x="0" y="82142"/>
                  </a:cubicBezTo>
                  <a:cubicBezTo>
                    <a:pt x="0" y="36776"/>
                    <a:pt x="36777" y="0"/>
                    <a:pt x="82143" y="0"/>
                  </a:cubicBezTo>
                  <a:cubicBezTo>
                    <a:pt x="127508" y="0"/>
                    <a:pt x="164285" y="36776"/>
                    <a:pt x="164285" y="82142"/>
                  </a:cubicBezTo>
                  <a:close/>
                </a:path>
              </a:pathLst>
            </a:custGeom>
            <a:solidFill>
              <a:schemeClr val="bg1"/>
            </a:solidFill>
            <a:ln w="27090" cap="flat">
              <a:noFill/>
              <a:prstDash val="solid"/>
              <a:miter/>
            </a:ln>
          </p:spPr>
          <p:txBody>
            <a:bodyPr rtlCol="0" anchor="ctr"/>
            <a:lstStyle/>
            <a:p>
              <a:endParaRPr lang="en-IN"/>
            </a:p>
          </p:txBody>
        </p:sp>
      </p:grpSp>
      <p:sp>
        <p:nvSpPr>
          <p:cNvPr id="76" name="Rectangle: Rounded Corners 75">
            <a:extLst>
              <a:ext uri="{FF2B5EF4-FFF2-40B4-BE49-F238E27FC236}">
                <a16:creationId xmlns:a16="http://schemas.microsoft.com/office/drawing/2014/main" id="{2601DC2E-3A76-D59A-21FF-912BD645B034}"/>
              </a:ext>
            </a:extLst>
          </p:cNvPr>
          <p:cNvSpPr/>
          <p:nvPr/>
        </p:nvSpPr>
        <p:spPr>
          <a:xfrm rot="18949176">
            <a:off x="829438" y="2190035"/>
            <a:ext cx="3365512" cy="3365512"/>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80" name="Group 79">
            <a:extLst>
              <a:ext uri="{FF2B5EF4-FFF2-40B4-BE49-F238E27FC236}">
                <a16:creationId xmlns:a16="http://schemas.microsoft.com/office/drawing/2014/main" id="{36A5D721-160C-825E-51EE-38BDF3798D8B}"/>
              </a:ext>
            </a:extLst>
          </p:cNvPr>
          <p:cNvGrpSpPr/>
          <p:nvPr/>
        </p:nvGrpSpPr>
        <p:grpSpPr>
          <a:xfrm>
            <a:off x="5519364" y="1190917"/>
            <a:ext cx="6613700" cy="3033024"/>
            <a:chOff x="6919125" y="1107345"/>
            <a:chExt cx="6170124" cy="3033024"/>
          </a:xfrm>
        </p:grpSpPr>
        <p:sp>
          <p:nvSpPr>
            <p:cNvPr id="78" name="TextBox 77">
              <a:extLst>
                <a:ext uri="{FF2B5EF4-FFF2-40B4-BE49-F238E27FC236}">
                  <a16:creationId xmlns:a16="http://schemas.microsoft.com/office/drawing/2014/main" id="{EF1BE792-DF1D-58DF-359F-2D922B68C2AF}"/>
                </a:ext>
              </a:extLst>
            </p:cNvPr>
            <p:cNvSpPr txBox="1"/>
            <p:nvPr/>
          </p:nvSpPr>
          <p:spPr>
            <a:xfrm>
              <a:off x="7481588" y="1107345"/>
              <a:ext cx="3933825" cy="707886"/>
            </a:xfrm>
            <a:prstGeom prst="rect">
              <a:avLst/>
            </a:prstGeom>
            <a:noFill/>
          </p:spPr>
          <p:txBody>
            <a:bodyPr wrap="square">
              <a:spAutoFit/>
            </a:bodyPr>
            <a:lstStyle/>
            <a:p>
              <a:r>
                <a:rPr lang="en-IN" sz="4000" b="1" i="0" dirty="0">
                  <a:solidFill>
                    <a:schemeClr val="bg1"/>
                  </a:solidFill>
                  <a:effectLst/>
                  <a:latin typeface="Times New Roman" panose="02020603050405020304" pitchFamily="18" charset="0"/>
                  <a:cs typeface="Times New Roman" panose="02020603050405020304" pitchFamily="18" charset="0"/>
                </a:rPr>
                <a:t>Introduction </a:t>
              </a:r>
              <a:endParaRPr lang="en-IN" sz="4000" b="1" dirty="0">
                <a:solidFill>
                  <a:schemeClr val="bg1"/>
                </a:solidFill>
                <a:latin typeface="Times New Roman" panose="02020603050405020304" pitchFamily="18" charset="0"/>
                <a:cs typeface="Times New Roman" panose="02020603050405020304" pitchFamily="18" charset="0"/>
              </a:endParaRPr>
            </a:p>
          </p:txBody>
        </p:sp>
        <p:sp>
          <p:nvSpPr>
            <p:cNvPr id="79" name="TextBox 78">
              <a:extLst>
                <a:ext uri="{FF2B5EF4-FFF2-40B4-BE49-F238E27FC236}">
                  <a16:creationId xmlns:a16="http://schemas.microsoft.com/office/drawing/2014/main" id="{ED3A34DD-FB89-4934-E5B9-87EBB9D151DD}"/>
                </a:ext>
              </a:extLst>
            </p:cNvPr>
            <p:cNvSpPr txBox="1"/>
            <p:nvPr/>
          </p:nvSpPr>
          <p:spPr>
            <a:xfrm>
              <a:off x="6919125" y="1893600"/>
              <a:ext cx="6170124" cy="2246769"/>
            </a:xfrm>
            <a:prstGeom prst="rect">
              <a:avLst/>
            </a:prstGeom>
            <a:noFill/>
          </p:spPr>
          <p:txBody>
            <a:bodyPr wrap="square">
              <a:spAutoFit/>
            </a:bodyPr>
            <a:lstStyle/>
            <a:p>
              <a:pPr algn="just"/>
              <a:r>
                <a:rPr lang="en-IN" sz="2000" dirty="0">
                  <a:solidFill>
                    <a:schemeClr val="bg1"/>
                  </a:solidFill>
                  <a:latin typeface="Times New Roman" panose="02020603050405020304" pitchFamily="18" charset="0"/>
                  <a:cs typeface="Times New Roman" panose="02020603050405020304" pitchFamily="18" charset="0"/>
                </a:rPr>
                <a:t>Chatbot</a:t>
              </a:r>
              <a:r>
                <a:rPr lang="en-IN" sz="2000" b="0" i="0" dirty="0">
                  <a:solidFill>
                    <a:schemeClr val="bg1"/>
                  </a:solidFill>
                  <a:effectLst/>
                  <a:latin typeface="Times New Roman" panose="02020603050405020304" pitchFamily="18" charset="0"/>
                  <a:cs typeface="Times New Roman" panose="02020603050405020304" pitchFamily="18" charset="0"/>
                </a:rPr>
                <a:t> is a computer program that simulates human conversation, using AI to interact with users and provide assistance.</a:t>
              </a:r>
            </a:p>
            <a:p>
              <a:pPr algn="just"/>
              <a:endParaRPr lang="en-US" sz="2000" b="0" i="0" dirty="0">
                <a:solidFill>
                  <a:schemeClr val="bg1"/>
                </a:solidFill>
                <a:effectLst/>
                <a:latin typeface="Times New Roman" panose="02020603050405020304" pitchFamily="18" charset="0"/>
                <a:cs typeface="Times New Roman" panose="02020603050405020304" pitchFamily="18" charset="0"/>
              </a:endParaRPr>
            </a:p>
            <a:p>
              <a:pPr algn="just"/>
              <a:r>
                <a:rPr lang="en-US" sz="2000" b="0" i="0" dirty="0">
                  <a:solidFill>
                    <a:schemeClr val="bg1"/>
                  </a:solidFill>
                  <a:effectLst/>
                  <a:latin typeface="Times New Roman" panose="02020603050405020304" pitchFamily="18" charset="0"/>
                  <a:cs typeface="Times New Roman" panose="02020603050405020304" pitchFamily="18" charset="0"/>
                </a:rPr>
                <a:t>All kinds of different businesses and organizations are starting to use them because they can</a:t>
              </a:r>
            </a:p>
            <a:p>
              <a:pPr algn="just"/>
              <a:endParaRPr lang="en-US" sz="2000" b="0" i="0" dirty="0">
                <a:solidFill>
                  <a:schemeClr val="bg1"/>
                </a:solidFill>
                <a:effectLst/>
                <a:latin typeface="Times New Roman" panose="02020603050405020304" pitchFamily="18" charset="0"/>
                <a:cs typeface="Times New Roman" panose="02020603050405020304" pitchFamily="18" charset="0"/>
              </a:endParaRPr>
            </a:p>
          </p:txBody>
        </p:sp>
      </p:grpSp>
      <p:grpSp>
        <p:nvGrpSpPr>
          <p:cNvPr id="101" name="Group 100">
            <a:extLst>
              <a:ext uri="{FF2B5EF4-FFF2-40B4-BE49-F238E27FC236}">
                <a16:creationId xmlns:a16="http://schemas.microsoft.com/office/drawing/2014/main" id="{757CD442-FC26-0AA5-8DAC-F2F71B6CF458}"/>
              </a:ext>
            </a:extLst>
          </p:cNvPr>
          <p:cNvGrpSpPr/>
          <p:nvPr/>
        </p:nvGrpSpPr>
        <p:grpSpPr>
          <a:xfrm>
            <a:off x="760298" y="384400"/>
            <a:ext cx="4687044" cy="5925003"/>
            <a:chOff x="10470918" y="408091"/>
            <a:chExt cx="4687044" cy="5925003"/>
          </a:xfrm>
        </p:grpSpPr>
        <p:pic>
          <p:nvPicPr>
            <p:cNvPr id="90" name="Picture 89" descr="A white and blue robot&#10;&#10;Description automatically generated with medium confidence">
              <a:extLst>
                <a:ext uri="{FF2B5EF4-FFF2-40B4-BE49-F238E27FC236}">
                  <a16:creationId xmlns:a16="http://schemas.microsoft.com/office/drawing/2014/main" id="{2C773238-8F90-4B3C-3178-19FCD72E200F}"/>
                </a:ext>
              </a:extLst>
            </p:cNvPr>
            <p:cNvPicPr>
              <a:picLocks noChangeAspect="1"/>
            </p:cNvPicPr>
            <p:nvPr/>
          </p:nvPicPr>
          <p:blipFill>
            <a:blip r:embed="rId2">
              <a:extLst>
                <a:ext uri="{28A0092B-C50C-407E-A947-70E740481C1C}">
                  <a14:useLocalDpi xmlns:a14="http://schemas.microsoft.com/office/drawing/2010/main" val="0"/>
                </a:ext>
              </a:extLst>
            </a:blip>
            <a:srcRect t="22932" r="16780" b="4587"/>
            <a:stretch>
              <a:fillRect/>
            </a:stretch>
          </p:blipFill>
          <p:spPr>
            <a:xfrm>
              <a:off x="10470918" y="1748382"/>
              <a:ext cx="3898965" cy="4294538"/>
            </a:xfrm>
            <a:custGeom>
              <a:avLst/>
              <a:gdLst>
                <a:gd name="connsiteX0" fmla="*/ 1782413 w 3898965"/>
                <a:gd name="connsiteY0" fmla="*/ 58 h 4294538"/>
                <a:gd name="connsiteX1" fmla="*/ 2176660 w 3898965"/>
                <a:gd name="connsiteY1" fmla="*/ 170007 h 4294538"/>
                <a:gd name="connsiteX2" fmla="*/ 3740306 w 3898965"/>
                <a:gd name="connsiteY2" fmla="*/ 1779040 h 4294538"/>
                <a:gd name="connsiteX3" fmla="*/ 3728958 w 3898965"/>
                <a:gd name="connsiteY3" fmla="*/ 2572233 h 4294538"/>
                <a:gd name="connsiteX4" fmla="*/ 2119926 w 3898965"/>
                <a:gd name="connsiteY4" fmla="*/ 4135879 h 4294538"/>
                <a:gd name="connsiteX5" fmla="*/ 1326732 w 3898965"/>
                <a:gd name="connsiteY5" fmla="*/ 4124532 h 4294538"/>
                <a:gd name="connsiteX6" fmla="*/ 0 w 3898965"/>
                <a:gd name="connsiteY6" fmla="*/ 2759290 h 4294538"/>
                <a:gd name="connsiteX7" fmla="*/ 0 w 3898965"/>
                <a:gd name="connsiteY7" fmla="*/ 1503102 h 4294538"/>
                <a:gd name="connsiteX8" fmla="*/ 1383466 w 3898965"/>
                <a:gd name="connsiteY8" fmla="*/ 158659 h 4294538"/>
                <a:gd name="connsiteX9" fmla="*/ 1782413 w 3898965"/>
                <a:gd name="connsiteY9" fmla="*/ 58 h 429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8965" h="4294538">
                  <a:moveTo>
                    <a:pt x="1782413" y="58"/>
                  </a:moveTo>
                  <a:cubicBezTo>
                    <a:pt x="1925953" y="2111"/>
                    <a:pt x="2068710" y="58923"/>
                    <a:pt x="2176660" y="170007"/>
                  </a:cubicBezTo>
                  <a:lnTo>
                    <a:pt x="3740306" y="1779040"/>
                  </a:lnTo>
                  <a:cubicBezTo>
                    <a:pt x="3956207" y="2001207"/>
                    <a:pt x="3951126" y="2356332"/>
                    <a:pt x="3728958" y="2572233"/>
                  </a:cubicBezTo>
                  <a:lnTo>
                    <a:pt x="2119926" y="4135879"/>
                  </a:lnTo>
                  <a:cubicBezTo>
                    <a:pt x="1897758" y="4351780"/>
                    <a:pt x="1542633" y="4346699"/>
                    <a:pt x="1326732" y="4124532"/>
                  </a:cubicBezTo>
                  <a:lnTo>
                    <a:pt x="0" y="2759290"/>
                  </a:lnTo>
                  <a:lnTo>
                    <a:pt x="0" y="1503102"/>
                  </a:lnTo>
                  <a:lnTo>
                    <a:pt x="1383466" y="158659"/>
                  </a:lnTo>
                  <a:cubicBezTo>
                    <a:pt x="1494550" y="50709"/>
                    <a:pt x="1638873" y="-1996"/>
                    <a:pt x="1782413" y="58"/>
                  </a:cubicBezTo>
                  <a:close/>
                </a:path>
              </a:pathLst>
            </a:custGeom>
          </p:spPr>
        </p:pic>
        <p:pic>
          <p:nvPicPr>
            <p:cNvPr id="99" name="Picture 98" descr="A white and blue robot&#10;&#10;Description automatically generated with medium confidence">
              <a:extLst>
                <a:ext uri="{FF2B5EF4-FFF2-40B4-BE49-F238E27FC236}">
                  <a16:creationId xmlns:a16="http://schemas.microsoft.com/office/drawing/2014/main" id="{60E2B889-3A9D-BF70-C3B1-C353543C37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0472821" y="408091"/>
              <a:ext cx="4685141" cy="5925003"/>
            </a:xfrm>
            <a:custGeom>
              <a:avLst/>
              <a:gdLst>
                <a:gd name="connsiteX0" fmla="*/ 0 w 4685141"/>
                <a:gd name="connsiteY0" fmla="*/ 0 h 5925003"/>
                <a:gd name="connsiteX1" fmla="*/ 4685141 w 4685141"/>
                <a:gd name="connsiteY1" fmla="*/ 0 h 5925003"/>
                <a:gd name="connsiteX2" fmla="*/ 4685141 w 4685141"/>
                <a:gd name="connsiteY2" fmla="*/ 5925003 h 5925003"/>
                <a:gd name="connsiteX3" fmla="*/ 3779812 w 4685141"/>
                <a:gd name="connsiteY3" fmla="*/ 5925003 h 5925003"/>
                <a:gd name="connsiteX4" fmla="*/ 3779812 w 4685141"/>
                <a:gd name="connsiteY4" fmla="*/ 3870472 h 5925003"/>
                <a:gd name="connsiteX5" fmla="*/ 3802087 w 4685141"/>
                <a:gd name="connsiteY5" fmla="*/ 3843985 h 5925003"/>
                <a:gd name="connsiteX6" fmla="*/ 3740306 w 4685141"/>
                <a:gd name="connsiteY6" fmla="*/ 3137749 h 5925003"/>
                <a:gd name="connsiteX7" fmla="*/ 2176660 w 4685141"/>
                <a:gd name="connsiteY7" fmla="*/ 1528716 h 5925003"/>
                <a:gd name="connsiteX8" fmla="*/ 1383466 w 4685141"/>
                <a:gd name="connsiteY8" fmla="*/ 1517368 h 5925003"/>
                <a:gd name="connsiteX9" fmla="*/ 0 w 4685141"/>
                <a:gd name="connsiteY9" fmla="*/ 2861811 h 5925003"/>
                <a:gd name="connsiteX10" fmla="*/ 0 w 4685141"/>
                <a:gd name="connsiteY10" fmla="*/ 0 h 592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85141" h="5925003">
                  <a:moveTo>
                    <a:pt x="0" y="0"/>
                  </a:moveTo>
                  <a:lnTo>
                    <a:pt x="4685141" y="0"/>
                  </a:lnTo>
                  <a:lnTo>
                    <a:pt x="4685141" y="5925003"/>
                  </a:lnTo>
                  <a:lnTo>
                    <a:pt x="3779812" y="5925003"/>
                  </a:lnTo>
                  <a:lnTo>
                    <a:pt x="3779812" y="3870472"/>
                  </a:lnTo>
                  <a:lnTo>
                    <a:pt x="3802087" y="3843985"/>
                  </a:lnTo>
                  <a:cubicBezTo>
                    <a:pt x="3948943" y="3628337"/>
                    <a:pt x="3929219" y="3332145"/>
                    <a:pt x="3740306" y="3137749"/>
                  </a:cubicBezTo>
                  <a:lnTo>
                    <a:pt x="2176660" y="1528716"/>
                  </a:lnTo>
                  <a:cubicBezTo>
                    <a:pt x="1960759" y="1306548"/>
                    <a:pt x="1605634" y="1301468"/>
                    <a:pt x="1383466" y="1517368"/>
                  </a:cubicBezTo>
                  <a:lnTo>
                    <a:pt x="0" y="2861811"/>
                  </a:lnTo>
                  <a:lnTo>
                    <a:pt x="0" y="0"/>
                  </a:lnTo>
                  <a:close/>
                </a:path>
              </a:pathLst>
            </a:custGeom>
          </p:spPr>
        </p:pic>
      </p:grpSp>
      <p:sp>
        <p:nvSpPr>
          <p:cNvPr id="2" name="TextBox 1">
            <a:extLst>
              <a:ext uri="{FF2B5EF4-FFF2-40B4-BE49-F238E27FC236}">
                <a16:creationId xmlns:a16="http://schemas.microsoft.com/office/drawing/2014/main" id="{31FA546C-AABF-A6BF-195E-798C6A4615D0}"/>
              </a:ext>
            </a:extLst>
          </p:cNvPr>
          <p:cNvSpPr txBox="1"/>
          <p:nvPr/>
        </p:nvSpPr>
        <p:spPr>
          <a:xfrm>
            <a:off x="5445639" y="3903828"/>
            <a:ext cx="5492514" cy="707886"/>
          </a:xfrm>
          <a:prstGeom prst="rect">
            <a:avLst/>
          </a:prstGeom>
          <a:noFill/>
        </p:spPr>
        <p:txBody>
          <a:bodyPr wrap="square">
            <a:spAutoFit/>
          </a:bodyPr>
          <a:lstStyle/>
          <a:p>
            <a:r>
              <a:rPr lang="en-IN" sz="2000" b="1" i="0" dirty="0">
                <a:solidFill>
                  <a:schemeClr val="accent4"/>
                </a:solidFill>
                <a:effectLst/>
                <a:latin typeface="Times New Roman" panose="02020603050405020304" pitchFamily="18" charset="0"/>
                <a:cs typeface="Times New Roman" panose="02020603050405020304" pitchFamily="18" charset="0"/>
              </a:rPr>
              <a:t>👉 </a:t>
            </a:r>
            <a:r>
              <a:rPr lang="en-US" sz="2000" i="0" dirty="0">
                <a:solidFill>
                  <a:schemeClr val="bg1"/>
                </a:solidFill>
                <a:effectLst/>
                <a:latin typeface="Times New Roman" panose="02020603050405020304" pitchFamily="18" charset="0"/>
                <a:cs typeface="Times New Roman" panose="02020603050405020304" pitchFamily="18" charset="0"/>
              </a:rPr>
              <a:t>Increase and automate regular support tasks.</a:t>
            </a:r>
          </a:p>
          <a:p>
            <a:endParaRPr lang="en-IN" sz="2000" b="1"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52EE4AA-4232-B9D0-2019-E4D293F1A6F1}"/>
              </a:ext>
            </a:extLst>
          </p:cNvPr>
          <p:cNvSpPr txBox="1"/>
          <p:nvPr/>
        </p:nvSpPr>
        <p:spPr>
          <a:xfrm>
            <a:off x="5445639" y="4420758"/>
            <a:ext cx="5492514" cy="400110"/>
          </a:xfrm>
          <a:prstGeom prst="rect">
            <a:avLst/>
          </a:prstGeom>
          <a:noFill/>
        </p:spPr>
        <p:txBody>
          <a:bodyPr wrap="square">
            <a:spAutoFit/>
          </a:bodyPr>
          <a:lstStyle/>
          <a:p>
            <a:r>
              <a:rPr lang="en-IN" sz="2000" b="1" i="0" dirty="0">
                <a:solidFill>
                  <a:schemeClr val="accent4"/>
                </a:solidFill>
                <a:effectLst/>
                <a:latin typeface="Times New Roman" panose="02020603050405020304" pitchFamily="18" charset="0"/>
                <a:cs typeface="Times New Roman" panose="02020603050405020304" pitchFamily="18" charset="0"/>
              </a:rPr>
              <a:t>👉 </a:t>
            </a:r>
            <a:r>
              <a:rPr lang="en-US" sz="2000" i="0" dirty="0">
                <a:solidFill>
                  <a:schemeClr val="bg1"/>
                </a:solidFill>
                <a:effectLst/>
                <a:latin typeface="Times New Roman" panose="02020603050405020304" pitchFamily="18" charset="0"/>
                <a:cs typeface="Times New Roman" panose="02020603050405020304" pitchFamily="18" charset="0"/>
              </a:rPr>
              <a:t>Engage users uniquely and entertainingly.</a:t>
            </a:r>
            <a:endParaRPr lang="en-IN" sz="2000" b="1"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453BEFE-8249-366D-7EC5-5406FBD9EA13}"/>
              </a:ext>
            </a:extLst>
          </p:cNvPr>
          <p:cNvSpPr txBox="1"/>
          <p:nvPr/>
        </p:nvSpPr>
        <p:spPr>
          <a:xfrm>
            <a:off x="5445639" y="4977786"/>
            <a:ext cx="5492514" cy="400110"/>
          </a:xfrm>
          <a:prstGeom prst="rect">
            <a:avLst/>
          </a:prstGeom>
          <a:noFill/>
        </p:spPr>
        <p:txBody>
          <a:bodyPr wrap="square">
            <a:spAutoFit/>
          </a:bodyPr>
          <a:lstStyle/>
          <a:p>
            <a:r>
              <a:rPr lang="en-IN" sz="2000" b="1" i="0" dirty="0">
                <a:solidFill>
                  <a:schemeClr val="accent4"/>
                </a:solidFill>
                <a:effectLst/>
                <a:latin typeface="Times New Roman" panose="02020603050405020304" pitchFamily="18" charset="0"/>
                <a:cs typeface="Times New Roman" panose="02020603050405020304" pitchFamily="18" charset="0"/>
              </a:rPr>
              <a:t>👉 </a:t>
            </a:r>
            <a:r>
              <a:rPr lang="en-US" sz="2000" i="0" dirty="0">
                <a:solidFill>
                  <a:schemeClr val="bg1"/>
                </a:solidFill>
                <a:effectLst/>
                <a:latin typeface="Times New Roman" panose="02020603050405020304" pitchFamily="18" charset="0"/>
                <a:cs typeface="Times New Roman" panose="02020603050405020304" pitchFamily="18" charset="0"/>
              </a:rPr>
              <a:t>Help customers to increase online sales.</a:t>
            </a:r>
            <a:endParaRPr lang="en-IN" sz="2000" b="1" dirty="0">
              <a:solidFill>
                <a:schemeClr val="bg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E4DC303-E40C-D586-B4FC-C8214AF41BBC}"/>
              </a:ext>
            </a:extLst>
          </p:cNvPr>
          <p:cNvSpPr txBox="1"/>
          <p:nvPr/>
        </p:nvSpPr>
        <p:spPr>
          <a:xfrm>
            <a:off x="5445639" y="5570248"/>
            <a:ext cx="5492514" cy="707886"/>
          </a:xfrm>
          <a:prstGeom prst="rect">
            <a:avLst/>
          </a:prstGeom>
          <a:noFill/>
        </p:spPr>
        <p:txBody>
          <a:bodyPr wrap="square">
            <a:spAutoFit/>
          </a:bodyPr>
          <a:lstStyle/>
          <a:p>
            <a:r>
              <a:rPr lang="en-IN" sz="2000" b="1" i="0" dirty="0">
                <a:solidFill>
                  <a:schemeClr val="accent4"/>
                </a:solidFill>
                <a:effectLst/>
                <a:latin typeface="Times New Roman" panose="02020603050405020304" pitchFamily="18" charset="0"/>
                <a:cs typeface="Times New Roman" panose="02020603050405020304" pitchFamily="18" charset="0"/>
              </a:rPr>
              <a:t>👉 </a:t>
            </a:r>
            <a:r>
              <a:rPr lang="en-US" sz="2000" i="0" dirty="0">
                <a:solidFill>
                  <a:schemeClr val="bg1"/>
                </a:solidFill>
                <a:effectLst/>
                <a:latin typeface="Times New Roman" panose="02020603050405020304" pitchFamily="18" charset="0"/>
                <a:cs typeface="Times New Roman" panose="02020603050405020304" pitchFamily="18" charset="0"/>
              </a:rPr>
              <a:t>Provide education and information in a friendly        	and easily understandable style.</a:t>
            </a:r>
            <a:endParaRPr lang="en-IN" sz="2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0956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Graphic 2">
            <a:extLst>
              <a:ext uri="{FF2B5EF4-FFF2-40B4-BE49-F238E27FC236}">
                <a16:creationId xmlns:a16="http://schemas.microsoft.com/office/drawing/2014/main" id="{0116D83D-4F6D-2AD1-FCF9-9D60002531C8}"/>
              </a:ext>
            </a:extLst>
          </p:cNvPr>
          <p:cNvSpPr/>
          <p:nvPr/>
        </p:nvSpPr>
        <p:spPr>
          <a:xfrm flipH="1"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50BEE4FC-6A82-849F-1EBD-AB1AC9B31430}"/>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grpSp>
        <p:nvGrpSpPr>
          <p:cNvPr id="4" name="Group 3">
            <a:extLst>
              <a:ext uri="{FF2B5EF4-FFF2-40B4-BE49-F238E27FC236}">
                <a16:creationId xmlns:a16="http://schemas.microsoft.com/office/drawing/2014/main" id="{02C0EAA6-5EB2-3964-C03C-E2ED987AA6E8}"/>
              </a:ext>
            </a:extLst>
          </p:cNvPr>
          <p:cNvGrpSpPr/>
          <p:nvPr/>
        </p:nvGrpSpPr>
        <p:grpSpPr>
          <a:xfrm>
            <a:off x="441497" y="399654"/>
            <a:ext cx="5510041" cy="4274917"/>
            <a:chOff x="7124872" y="-393045"/>
            <a:chExt cx="5430462" cy="4274917"/>
          </a:xfrm>
        </p:grpSpPr>
        <p:sp>
          <p:nvSpPr>
            <p:cNvPr id="5" name="TextBox 4">
              <a:extLst>
                <a:ext uri="{FF2B5EF4-FFF2-40B4-BE49-F238E27FC236}">
                  <a16:creationId xmlns:a16="http://schemas.microsoft.com/office/drawing/2014/main" id="{743CE58B-AE6F-A662-D965-DC03A8990ACA}"/>
                </a:ext>
              </a:extLst>
            </p:cNvPr>
            <p:cNvSpPr txBox="1"/>
            <p:nvPr/>
          </p:nvSpPr>
          <p:spPr>
            <a:xfrm>
              <a:off x="7204479" y="-393045"/>
              <a:ext cx="2983355" cy="707886"/>
            </a:xfrm>
            <a:prstGeom prst="rect">
              <a:avLst/>
            </a:prstGeom>
            <a:noFill/>
          </p:spPr>
          <p:txBody>
            <a:bodyPr wrap="square">
              <a:spAutoFit/>
            </a:bodyPr>
            <a:lstStyle/>
            <a:p>
              <a:r>
                <a:rPr lang="en-IN" sz="4000" b="1" i="0" dirty="0">
                  <a:solidFill>
                    <a:schemeClr val="bg1"/>
                  </a:solidFill>
                  <a:effectLst/>
                  <a:latin typeface="Times New Roman" panose="02020603050405020304" pitchFamily="18" charset="0"/>
                  <a:cs typeface="Times New Roman" panose="02020603050405020304" pitchFamily="18" charset="0"/>
                </a:rPr>
                <a:t>EXISTING</a:t>
              </a:r>
              <a:endParaRPr lang="en-IN" sz="4000" b="1" dirty="0">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B9C184BE-4DD7-88A3-D7A1-9EC8A9639989}"/>
                </a:ext>
              </a:extLst>
            </p:cNvPr>
            <p:cNvSpPr txBox="1"/>
            <p:nvPr/>
          </p:nvSpPr>
          <p:spPr>
            <a:xfrm>
              <a:off x="7124872" y="512360"/>
              <a:ext cx="5430462" cy="3369512"/>
            </a:xfrm>
            <a:prstGeom prst="rect">
              <a:avLst/>
            </a:prstGeom>
            <a:noFill/>
          </p:spPr>
          <p:txBody>
            <a:bodyPr wrap="square">
              <a:spAutoFit/>
            </a:bodyPr>
            <a:lstStyle/>
            <a:p>
              <a:pPr algn="just">
                <a:lnSpc>
                  <a:spcPct val="150000"/>
                </a:lnSpc>
              </a:pPr>
              <a:r>
                <a:rPr lang="en-US" i="0" dirty="0">
                  <a:solidFill>
                    <a:schemeClr val="bg1"/>
                  </a:solidFill>
                  <a:effectLst/>
                  <a:latin typeface="Montserrat" panose="00000500000000000000" pitchFamily="2" charset="0"/>
                </a:rPr>
                <a:t>Elite Solutions provides training and services on different technologies and also expertise in engagement and implementation of talent acquisition, and talent development to create a future-ready workforce for the industry</a:t>
              </a:r>
              <a:r>
                <a:rPr lang="en-US" b="0" i="0" dirty="0">
                  <a:solidFill>
                    <a:schemeClr val="bg1"/>
                  </a:solidFill>
                  <a:effectLst/>
                  <a:latin typeface="Montserrat" panose="00000500000000000000" pitchFamily="2" charset="0"/>
                </a:rPr>
                <a:t>.</a:t>
              </a:r>
              <a:r>
                <a:rPr lang="en-US" i="0" dirty="0">
                  <a:solidFill>
                    <a:schemeClr val="bg1"/>
                  </a:solidFill>
                  <a:effectLst/>
                  <a:latin typeface="Montserrat" panose="00000500000000000000" pitchFamily="2" charset="0"/>
                </a:rPr>
                <a:t> </a:t>
              </a:r>
            </a:p>
            <a:p>
              <a:pPr algn="just">
                <a:lnSpc>
                  <a:spcPct val="150000"/>
                </a:lnSpc>
              </a:pPr>
              <a:endParaRPr lang="en-US" i="0" dirty="0">
                <a:solidFill>
                  <a:schemeClr val="bg1"/>
                </a:solidFill>
                <a:effectLst/>
                <a:latin typeface="Montserrat" panose="00000500000000000000" pitchFamily="2" charset="0"/>
              </a:endParaRPr>
            </a:p>
            <a:p>
              <a:pPr algn="just">
                <a:lnSpc>
                  <a:spcPct val="150000"/>
                </a:lnSpc>
              </a:pPr>
              <a:r>
                <a:rPr lang="en-US" dirty="0">
                  <a:solidFill>
                    <a:schemeClr val="bg1"/>
                  </a:solidFill>
                  <a:latin typeface="Montserrat" panose="00000500000000000000" pitchFamily="2" charset="0"/>
                </a:rPr>
                <a:t>Elite Solutions has one website it is elitesolutions.org.</a:t>
              </a:r>
              <a:endParaRPr lang="en-IN" dirty="0">
                <a:solidFill>
                  <a:schemeClr val="bg1"/>
                </a:solidFill>
                <a:latin typeface="Montserrat" panose="00000500000000000000" pitchFamily="2" charset="0"/>
              </a:endParaRPr>
            </a:p>
          </p:txBody>
        </p:sp>
      </p:grpSp>
      <p:pic>
        <p:nvPicPr>
          <p:cNvPr id="4104" name="Picture 8" descr="Hire Chatbot Developers | Hire Remote Chatbot Developers In India  -Prismetric">
            <a:extLst>
              <a:ext uri="{FF2B5EF4-FFF2-40B4-BE49-F238E27FC236}">
                <a16:creationId xmlns:a16="http://schemas.microsoft.com/office/drawing/2014/main" id="{31648E2E-E2CC-C61C-FB8D-B2397660653A}"/>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881688" y="406400"/>
            <a:ext cx="6667500" cy="66675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EE77546-15F5-7FBF-73E2-DA360A86759E}"/>
              </a:ext>
            </a:extLst>
          </p:cNvPr>
          <p:cNvPicPr>
            <a:picLocks noChangeAspect="1"/>
          </p:cNvPicPr>
          <p:nvPr/>
        </p:nvPicPr>
        <p:blipFill>
          <a:blip r:embed="rId3"/>
          <a:stretch>
            <a:fillRect/>
          </a:stretch>
        </p:blipFill>
        <p:spPr>
          <a:xfrm>
            <a:off x="5951538" y="0"/>
            <a:ext cx="6240462" cy="6856152"/>
          </a:xfrm>
          <a:prstGeom prst="rect">
            <a:avLst/>
          </a:prstGeom>
        </p:spPr>
      </p:pic>
    </p:spTree>
    <p:extLst>
      <p:ext uri="{BB962C8B-B14F-4D97-AF65-F5344CB8AC3E}">
        <p14:creationId xmlns:p14="http://schemas.microsoft.com/office/powerpoint/2010/main" val="2390602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B7B26761-7686-E860-FC89-A3514D2DD6B5}"/>
              </a:ext>
            </a:extLst>
          </p:cNvPr>
          <p:cNvSpPr txBox="1"/>
          <p:nvPr/>
        </p:nvSpPr>
        <p:spPr>
          <a:xfrm>
            <a:off x="-473190" y="590928"/>
            <a:ext cx="12180375" cy="707886"/>
          </a:xfrm>
          <a:prstGeom prst="rect">
            <a:avLst/>
          </a:prstGeom>
          <a:noFill/>
        </p:spPr>
        <p:txBody>
          <a:bodyPr wrap="square">
            <a:spAutoFit/>
          </a:bodyPr>
          <a:lstStyle/>
          <a:p>
            <a:pPr algn="ctr"/>
            <a:r>
              <a:rPr lang="en-IN" sz="4000" b="1" i="0" dirty="0">
                <a:solidFill>
                  <a:schemeClr val="bg1"/>
                </a:solidFill>
                <a:effectLst/>
                <a:latin typeface="Montserrat" panose="00000500000000000000" pitchFamily="2" charset="0"/>
              </a:rPr>
              <a:t>Drawbacks </a:t>
            </a:r>
            <a:endParaRPr lang="en-IN" sz="4000" b="1" dirty="0">
              <a:solidFill>
                <a:schemeClr val="bg1"/>
              </a:solidFill>
              <a:latin typeface="Montserrat" panose="00000500000000000000" pitchFamily="2" charset="0"/>
            </a:endParaRPr>
          </a:p>
        </p:txBody>
      </p:sp>
      <p:grpSp>
        <p:nvGrpSpPr>
          <p:cNvPr id="102" name="Group 101">
            <a:extLst>
              <a:ext uri="{FF2B5EF4-FFF2-40B4-BE49-F238E27FC236}">
                <a16:creationId xmlns:a16="http://schemas.microsoft.com/office/drawing/2014/main" id="{CC5FF494-F9B7-EC79-60BE-53FE88DC36C1}"/>
              </a:ext>
            </a:extLst>
          </p:cNvPr>
          <p:cNvGrpSpPr/>
          <p:nvPr/>
        </p:nvGrpSpPr>
        <p:grpSpPr>
          <a:xfrm>
            <a:off x="1400537" y="1822412"/>
            <a:ext cx="8903535" cy="676733"/>
            <a:chOff x="1350253" y="1971216"/>
            <a:chExt cx="8903535" cy="676733"/>
          </a:xfrm>
        </p:grpSpPr>
        <p:sp>
          <p:nvSpPr>
            <p:cNvPr id="50" name="Rectangle: Top Corners Rounded 49">
              <a:extLst>
                <a:ext uri="{FF2B5EF4-FFF2-40B4-BE49-F238E27FC236}">
                  <a16:creationId xmlns:a16="http://schemas.microsoft.com/office/drawing/2014/main" id="{8E25D51D-7F5A-A4EB-6034-10B5DB7DDA11}"/>
                </a:ext>
              </a:extLst>
            </p:cNvPr>
            <p:cNvSpPr/>
            <p:nvPr/>
          </p:nvSpPr>
          <p:spPr>
            <a:xfrm rot="5400000" flipH="1">
              <a:off x="5594305" y="-2011533"/>
              <a:ext cx="676733" cy="8642232"/>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solidFill>
                  <a:schemeClr val="tx1"/>
                </a:solidFill>
              </a:endParaRPr>
            </a:p>
          </p:txBody>
        </p:sp>
        <p:sp>
          <p:nvSpPr>
            <p:cNvPr id="47" name="Rectangle: Rounded Corners 46">
              <a:extLst>
                <a:ext uri="{FF2B5EF4-FFF2-40B4-BE49-F238E27FC236}">
                  <a16:creationId xmlns:a16="http://schemas.microsoft.com/office/drawing/2014/main" id="{57C755BD-07C6-216D-5991-C349D698E3E9}"/>
                </a:ext>
              </a:extLst>
            </p:cNvPr>
            <p:cNvSpPr/>
            <p:nvPr/>
          </p:nvSpPr>
          <p:spPr>
            <a:xfrm rot="2700000">
              <a:off x="1350253" y="2048261"/>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81" name="TextBox 80">
              <a:extLst>
                <a:ext uri="{FF2B5EF4-FFF2-40B4-BE49-F238E27FC236}">
                  <a16:creationId xmlns:a16="http://schemas.microsoft.com/office/drawing/2014/main" id="{69FA53B5-2C85-5963-7538-FD9BA088436C}"/>
                </a:ext>
              </a:extLst>
            </p:cNvPr>
            <p:cNvSpPr txBox="1"/>
            <p:nvPr/>
          </p:nvSpPr>
          <p:spPr>
            <a:xfrm>
              <a:off x="2055046" y="2106970"/>
              <a:ext cx="7460700" cy="400110"/>
            </a:xfrm>
            <a:prstGeom prst="rect">
              <a:avLst/>
            </a:prstGeom>
            <a:noFill/>
          </p:spPr>
          <p:txBody>
            <a:bodyPr wrap="square">
              <a:spAutoFit/>
            </a:bodyPr>
            <a:lstStyle/>
            <a:p>
              <a:r>
                <a:rPr kumimoji="0" lang="en-IN"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Elite Solutions doesn’t have 24/7 customer service.</a:t>
              </a:r>
              <a:endParaRPr lang="en-IN" sz="2000" dirty="0">
                <a:solidFill>
                  <a:schemeClr val="bg1"/>
                </a:solidFill>
                <a:latin typeface="Times New Roman" panose="02020603050405020304" pitchFamily="18" charset="0"/>
                <a:cs typeface="Times New Roman" panose="02020603050405020304" pitchFamily="18" charset="0"/>
              </a:endParaRPr>
            </a:p>
          </p:txBody>
        </p:sp>
      </p:grpSp>
      <p:grpSp>
        <p:nvGrpSpPr>
          <p:cNvPr id="103" name="Group 102">
            <a:extLst>
              <a:ext uri="{FF2B5EF4-FFF2-40B4-BE49-F238E27FC236}">
                <a16:creationId xmlns:a16="http://schemas.microsoft.com/office/drawing/2014/main" id="{DA17EA3B-37F0-01CC-A4BA-002E5EA0FAEC}"/>
              </a:ext>
            </a:extLst>
          </p:cNvPr>
          <p:cNvGrpSpPr/>
          <p:nvPr/>
        </p:nvGrpSpPr>
        <p:grpSpPr>
          <a:xfrm>
            <a:off x="1375393" y="2940989"/>
            <a:ext cx="8903537" cy="676733"/>
            <a:chOff x="1350253" y="2848425"/>
            <a:chExt cx="8903537" cy="676733"/>
          </a:xfrm>
        </p:grpSpPr>
        <p:sp>
          <p:nvSpPr>
            <p:cNvPr id="56" name="Rectangle: Top Corners Rounded 55">
              <a:extLst>
                <a:ext uri="{FF2B5EF4-FFF2-40B4-BE49-F238E27FC236}">
                  <a16:creationId xmlns:a16="http://schemas.microsoft.com/office/drawing/2014/main" id="{3F2A27A7-8FE9-BCBF-917A-21D14A2FE087}"/>
                </a:ext>
              </a:extLst>
            </p:cNvPr>
            <p:cNvSpPr/>
            <p:nvPr/>
          </p:nvSpPr>
          <p:spPr>
            <a:xfrm rot="5400000" flipH="1">
              <a:off x="5594306" y="-1134325"/>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solidFill>
                  <a:schemeClr val="tx1"/>
                </a:solidFill>
              </a:endParaRPr>
            </a:p>
          </p:txBody>
        </p:sp>
        <p:sp>
          <p:nvSpPr>
            <p:cNvPr id="57" name="Rectangle: Rounded Corners 56">
              <a:extLst>
                <a:ext uri="{FF2B5EF4-FFF2-40B4-BE49-F238E27FC236}">
                  <a16:creationId xmlns:a16="http://schemas.microsoft.com/office/drawing/2014/main" id="{95659059-072A-E9A9-AFA1-5F7F15BD5CDC}"/>
                </a:ext>
              </a:extLst>
            </p:cNvPr>
            <p:cNvSpPr/>
            <p:nvPr/>
          </p:nvSpPr>
          <p:spPr>
            <a:xfrm rot="2700000">
              <a:off x="1350253" y="2925470"/>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3" name="TextBox 82">
              <a:extLst>
                <a:ext uri="{FF2B5EF4-FFF2-40B4-BE49-F238E27FC236}">
                  <a16:creationId xmlns:a16="http://schemas.microsoft.com/office/drawing/2014/main" id="{34BF6F76-4257-8C87-4845-163A9ABF303C}"/>
                </a:ext>
              </a:extLst>
            </p:cNvPr>
            <p:cNvSpPr txBox="1"/>
            <p:nvPr/>
          </p:nvSpPr>
          <p:spPr>
            <a:xfrm>
              <a:off x="2080190" y="2986718"/>
              <a:ext cx="7876613" cy="400110"/>
            </a:xfrm>
            <a:prstGeom prst="rect">
              <a:avLst/>
            </a:prstGeom>
            <a:noFill/>
          </p:spPr>
          <p:txBody>
            <a:bodyPr wrap="square">
              <a:spAutoFit/>
            </a:bodyPr>
            <a:lstStyle/>
            <a:p>
              <a:r>
                <a:rPr kumimoji="0" lang="en-IN"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Elite completely depends on traditional systems like Gmail or phone.</a:t>
              </a:r>
              <a:endParaRPr lang="en-IN" sz="2000" dirty="0">
                <a:solidFill>
                  <a:schemeClr val="bg1"/>
                </a:solidFill>
                <a:latin typeface="Times New Roman" panose="02020603050405020304" pitchFamily="18" charset="0"/>
                <a:cs typeface="Times New Roman" panose="02020603050405020304" pitchFamily="18" charset="0"/>
              </a:endParaRPr>
            </a:p>
          </p:txBody>
        </p:sp>
      </p:grpSp>
      <p:grpSp>
        <p:nvGrpSpPr>
          <p:cNvPr id="104" name="Group 103">
            <a:extLst>
              <a:ext uri="{FF2B5EF4-FFF2-40B4-BE49-F238E27FC236}">
                <a16:creationId xmlns:a16="http://schemas.microsoft.com/office/drawing/2014/main" id="{1E7210E6-C30E-0918-3ED2-87FFD63F36D4}"/>
              </a:ext>
            </a:extLst>
          </p:cNvPr>
          <p:cNvGrpSpPr/>
          <p:nvPr/>
        </p:nvGrpSpPr>
        <p:grpSpPr>
          <a:xfrm>
            <a:off x="1375393" y="4079519"/>
            <a:ext cx="8903537" cy="676733"/>
            <a:chOff x="1350253" y="3725634"/>
            <a:chExt cx="8903537" cy="676733"/>
          </a:xfrm>
        </p:grpSpPr>
        <p:sp>
          <p:nvSpPr>
            <p:cNvPr id="62" name="Rectangle: Top Corners Rounded 61">
              <a:extLst>
                <a:ext uri="{FF2B5EF4-FFF2-40B4-BE49-F238E27FC236}">
                  <a16:creationId xmlns:a16="http://schemas.microsoft.com/office/drawing/2014/main" id="{C0E4AA6E-A13E-DDB5-8888-A298126474B8}"/>
                </a:ext>
              </a:extLst>
            </p:cNvPr>
            <p:cNvSpPr/>
            <p:nvPr/>
          </p:nvSpPr>
          <p:spPr>
            <a:xfrm rot="5400000" flipH="1">
              <a:off x="5594306" y="-257116"/>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3" name="Rectangle: Rounded Corners 62">
              <a:extLst>
                <a:ext uri="{FF2B5EF4-FFF2-40B4-BE49-F238E27FC236}">
                  <a16:creationId xmlns:a16="http://schemas.microsoft.com/office/drawing/2014/main" id="{E0D56E10-8EBB-A46D-C03A-8C1B49800278}"/>
                </a:ext>
              </a:extLst>
            </p:cNvPr>
            <p:cNvSpPr/>
            <p:nvPr/>
          </p:nvSpPr>
          <p:spPr>
            <a:xfrm rot="2700000">
              <a:off x="1350253" y="3802679"/>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4" name="TextBox 83">
              <a:extLst>
                <a:ext uri="{FF2B5EF4-FFF2-40B4-BE49-F238E27FC236}">
                  <a16:creationId xmlns:a16="http://schemas.microsoft.com/office/drawing/2014/main" id="{A63F11E2-1AE3-B1E7-6AFA-F8C32EFB24D0}"/>
                </a:ext>
              </a:extLst>
            </p:cNvPr>
            <p:cNvSpPr txBox="1"/>
            <p:nvPr/>
          </p:nvSpPr>
          <p:spPr>
            <a:xfrm>
              <a:off x="2114474" y="3863927"/>
              <a:ext cx="6954768" cy="400110"/>
            </a:xfrm>
            <a:prstGeom prst="rect">
              <a:avLst/>
            </a:prstGeom>
            <a:noFill/>
          </p:spPr>
          <p:txBody>
            <a:bodyPr wrap="square">
              <a:spAutoFit/>
            </a:bodyPr>
            <a:lstStyle/>
            <a:p>
              <a:r>
                <a:rPr kumimoji="0" lang="en-IN"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Takes a lot of time to find the things on the website</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94" name="TextBox 93">
              <a:extLst>
                <a:ext uri="{FF2B5EF4-FFF2-40B4-BE49-F238E27FC236}">
                  <a16:creationId xmlns:a16="http://schemas.microsoft.com/office/drawing/2014/main" id="{B4D3FFD8-FB40-1ECA-0F4D-F394E31EEC50}"/>
                </a:ext>
              </a:extLst>
            </p:cNvPr>
            <p:cNvSpPr txBox="1"/>
            <p:nvPr/>
          </p:nvSpPr>
          <p:spPr>
            <a:xfrm>
              <a:off x="1375395" y="3863927"/>
              <a:ext cx="472322" cy="400110"/>
            </a:xfrm>
            <a:prstGeom prst="rect">
              <a:avLst/>
            </a:prstGeom>
            <a:noFill/>
          </p:spPr>
          <p:txBody>
            <a:bodyPr wrap="square">
              <a:spAutoFit/>
            </a:bodyPr>
            <a:lstStyle/>
            <a:p>
              <a:pPr algn="ctr"/>
              <a:endParaRPr lang="en-IN" sz="2000" b="1" dirty="0">
                <a:solidFill>
                  <a:schemeClr val="bg1"/>
                </a:solidFill>
                <a:latin typeface="Montserrat" panose="00000500000000000000" pitchFamily="2" charset="0"/>
              </a:endParaRPr>
            </a:p>
          </p:txBody>
        </p:sp>
      </p:grpSp>
      <p:grpSp>
        <p:nvGrpSpPr>
          <p:cNvPr id="105" name="Group 104">
            <a:extLst>
              <a:ext uri="{FF2B5EF4-FFF2-40B4-BE49-F238E27FC236}">
                <a16:creationId xmlns:a16="http://schemas.microsoft.com/office/drawing/2014/main" id="{4B11B99A-B9A8-A537-A1C2-ED78445DAEDB}"/>
              </a:ext>
            </a:extLst>
          </p:cNvPr>
          <p:cNvGrpSpPr/>
          <p:nvPr/>
        </p:nvGrpSpPr>
        <p:grpSpPr>
          <a:xfrm>
            <a:off x="1375393" y="5248660"/>
            <a:ext cx="8903537" cy="676733"/>
            <a:chOff x="1350253" y="4602843"/>
            <a:chExt cx="8903537" cy="676733"/>
          </a:xfrm>
        </p:grpSpPr>
        <p:sp>
          <p:nvSpPr>
            <p:cNvPr id="68" name="Rectangle: Top Corners Rounded 67">
              <a:extLst>
                <a:ext uri="{FF2B5EF4-FFF2-40B4-BE49-F238E27FC236}">
                  <a16:creationId xmlns:a16="http://schemas.microsoft.com/office/drawing/2014/main" id="{5C35F876-EAA3-006E-556F-4D45808EDB72}"/>
                </a:ext>
              </a:extLst>
            </p:cNvPr>
            <p:cNvSpPr/>
            <p:nvPr/>
          </p:nvSpPr>
          <p:spPr>
            <a:xfrm rot="5400000" flipH="1">
              <a:off x="5594306" y="620093"/>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9" name="Rectangle: Rounded Corners 68">
              <a:extLst>
                <a:ext uri="{FF2B5EF4-FFF2-40B4-BE49-F238E27FC236}">
                  <a16:creationId xmlns:a16="http://schemas.microsoft.com/office/drawing/2014/main" id="{417202CA-211E-807D-6977-8FF7BEFE385E}"/>
                </a:ext>
              </a:extLst>
            </p:cNvPr>
            <p:cNvSpPr/>
            <p:nvPr/>
          </p:nvSpPr>
          <p:spPr>
            <a:xfrm rot="2700000">
              <a:off x="1350253" y="4679888"/>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5" name="TextBox 84">
              <a:extLst>
                <a:ext uri="{FF2B5EF4-FFF2-40B4-BE49-F238E27FC236}">
                  <a16:creationId xmlns:a16="http://schemas.microsoft.com/office/drawing/2014/main" id="{B673AEDF-E403-B1E6-BC6E-3C7E4CBA14F1}"/>
                </a:ext>
              </a:extLst>
            </p:cNvPr>
            <p:cNvSpPr txBox="1"/>
            <p:nvPr/>
          </p:nvSpPr>
          <p:spPr>
            <a:xfrm>
              <a:off x="2226984" y="4787322"/>
              <a:ext cx="5344429" cy="400110"/>
            </a:xfrm>
            <a:prstGeom prst="rect">
              <a:avLst/>
            </a:prstGeom>
            <a:noFill/>
          </p:spPr>
          <p:txBody>
            <a:bodyPr wrap="square">
              <a:spAutoFit/>
            </a:bodyPr>
            <a:lstStyle/>
            <a:p>
              <a:r>
                <a:rPr kumimoji="0" lang="en-US" altLang="en-US"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Limited support during non-business hours</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95" name="TextBox 94">
              <a:extLst>
                <a:ext uri="{FF2B5EF4-FFF2-40B4-BE49-F238E27FC236}">
                  <a16:creationId xmlns:a16="http://schemas.microsoft.com/office/drawing/2014/main" id="{6D7444E3-BA4A-95CB-EAF5-429B01C1408A}"/>
                </a:ext>
              </a:extLst>
            </p:cNvPr>
            <p:cNvSpPr txBox="1"/>
            <p:nvPr/>
          </p:nvSpPr>
          <p:spPr>
            <a:xfrm>
              <a:off x="1375395" y="4741136"/>
              <a:ext cx="472322" cy="400110"/>
            </a:xfrm>
            <a:prstGeom prst="rect">
              <a:avLst/>
            </a:prstGeom>
            <a:noFill/>
          </p:spPr>
          <p:txBody>
            <a:bodyPr wrap="square">
              <a:spAutoFit/>
            </a:bodyPr>
            <a:lstStyle/>
            <a:p>
              <a:pPr algn="ctr"/>
              <a:endParaRPr lang="en-IN" sz="2000" b="1" dirty="0">
                <a:solidFill>
                  <a:schemeClr val="bg1"/>
                </a:solidFill>
                <a:latin typeface="Montserrat" panose="00000500000000000000" pitchFamily="2" charset="0"/>
              </a:endParaRPr>
            </a:p>
          </p:txBody>
        </p:sp>
      </p:grpSp>
    </p:spTree>
    <p:extLst>
      <p:ext uri="{BB962C8B-B14F-4D97-AF65-F5344CB8AC3E}">
        <p14:creationId xmlns:p14="http://schemas.microsoft.com/office/powerpoint/2010/main" val="3373361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F67AF9D-3BA9-3431-A35B-56BB30B5AA8E}"/>
              </a:ext>
            </a:extLst>
          </p:cNvPr>
          <p:cNvSpPr/>
          <p:nvPr/>
        </p:nvSpPr>
        <p:spPr>
          <a:xfrm>
            <a:off x="6137570" y="0"/>
            <a:ext cx="6061266" cy="6862608"/>
          </a:xfrm>
          <a:custGeom>
            <a:avLst/>
            <a:gdLst>
              <a:gd name="connsiteX0" fmla="*/ 6060189 w 6061266"/>
              <a:gd name="connsiteY0" fmla="*/ -396 h 6862608"/>
              <a:gd name="connsiteX1" fmla="*/ 6060189 w 6061266"/>
              <a:gd name="connsiteY1" fmla="*/ 6862213 h 6862608"/>
              <a:gd name="connsiteX2" fmla="*/ 3304519 w 6061266"/>
              <a:gd name="connsiteY2" fmla="*/ 6862213 h 6862608"/>
              <a:gd name="connsiteX3" fmla="*/ 449098 w 6061266"/>
              <a:gd name="connsiteY3" fmla="*/ 4006249 h 6862608"/>
              <a:gd name="connsiteX4" fmla="*/ 447741 w 6061266"/>
              <a:gd name="connsiteY4" fmla="*/ 1835732 h 6862608"/>
              <a:gd name="connsiteX5" fmla="*/ 449098 w 6061266"/>
              <a:gd name="connsiteY5" fmla="*/ 1834458 h 6862608"/>
              <a:gd name="connsiteX6" fmla="*/ 2283951 w 6061266"/>
              <a:gd name="connsiteY6" fmla="*/ -396 h 68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1266" h="6862608">
                <a:moveTo>
                  <a:pt x="6060189" y="-396"/>
                </a:moveTo>
                <a:lnTo>
                  <a:pt x="6060189" y="6862213"/>
                </a:lnTo>
                <a:lnTo>
                  <a:pt x="3304519" y="6862213"/>
                </a:lnTo>
                <a:lnTo>
                  <a:pt x="449098" y="4006249"/>
                </a:lnTo>
                <a:cubicBezTo>
                  <a:pt x="-150502" y="3407244"/>
                  <a:pt x="-151316" y="2435468"/>
                  <a:pt x="447741" y="1835732"/>
                </a:cubicBezTo>
                <a:cubicBezTo>
                  <a:pt x="448284" y="1835326"/>
                  <a:pt x="448555" y="1834892"/>
                  <a:pt x="449098" y="1834458"/>
                </a:cubicBezTo>
                <a:lnTo>
                  <a:pt x="2283951" y="-396"/>
                </a:lnTo>
                <a:close/>
              </a:path>
            </a:pathLst>
          </a:custGeom>
          <a:gradFill>
            <a:gsLst>
              <a:gs pos="0">
                <a:srgbClr val="A327E1"/>
              </a:gs>
              <a:gs pos="40000">
                <a:srgbClr val="8227DF"/>
              </a:gs>
              <a:gs pos="100000">
                <a:srgbClr val="4826DC"/>
              </a:gs>
            </a:gsLst>
            <a:lin ang="18900000" scaled="1"/>
          </a:gradFill>
          <a:ln w="253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7" name="Freeform: Shape 6">
            <a:extLst>
              <a:ext uri="{FF2B5EF4-FFF2-40B4-BE49-F238E27FC236}">
                <a16:creationId xmlns:a16="http://schemas.microsoft.com/office/drawing/2014/main" id="{BB096323-45C7-8330-AD7D-0F15411CFE51}"/>
              </a:ext>
            </a:extLst>
          </p:cNvPr>
          <p:cNvSpPr/>
          <p:nvPr/>
        </p:nvSpPr>
        <p:spPr>
          <a:xfrm>
            <a:off x="5046931" y="1239318"/>
            <a:ext cx="3017316" cy="5622475"/>
          </a:xfrm>
          <a:custGeom>
            <a:avLst/>
            <a:gdLst>
              <a:gd name="connsiteX0" fmla="*/ 577177 w 3017316"/>
              <a:gd name="connsiteY0" fmla="*/ 5150424 h 5622475"/>
              <a:gd name="connsiteX1" fmla="*/ 1048835 w 3017316"/>
              <a:gd name="connsiteY1" fmla="*/ 5622080 h 5622475"/>
              <a:gd name="connsiteX2" fmla="*/ 1021728 w 3017316"/>
              <a:gd name="connsiteY2" fmla="*/ 5622080 h 5622475"/>
              <a:gd name="connsiteX3" fmla="*/ 563353 w 3017316"/>
              <a:gd name="connsiteY3" fmla="*/ 5163706 h 5622475"/>
              <a:gd name="connsiteX4" fmla="*/ 562810 w 3017316"/>
              <a:gd name="connsiteY4" fmla="*/ 2439643 h 5622475"/>
              <a:gd name="connsiteX5" fmla="*/ 563353 w 3017316"/>
              <a:gd name="connsiteY5" fmla="*/ 2439209 h 5622475"/>
              <a:gd name="connsiteX6" fmla="*/ 3002957 w 3017316"/>
              <a:gd name="connsiteY6" fmla="*/ -396 h 5622475"/>
              <a:gd name="connsiteX7" fmla="*/ 3016239 w 3017316"/>
              <a:gd name="connsiteY7" fmla="*/ 13158 h 5622475"/>
              <a:gd name="connsiteX8" fmla="*/ 576635 w 3017316"/>
              <a:gd name="connsiteY8" fmla="*/ 2452762 h 5622475"/>
              <a:gd name="connsiteX9" fmla="*/ 576635 w 3017316"/>
              <a:gd name="connsiteY9" fmla="*/ 5150424 h 56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17316" h="5622475">
                <a:moveTo>
                  <a:pt x="577177" y="5150424"/>
                </a:moveTo>
                <a:lnTo>
                  <a:pt x="1048835" y="5622080"/>
                </a:lnTo>
                <a:lnTo>
                  <a:pt x="1021728" y="5622080"/>
                </a:lnTo>
                <a:lnTo>
                  <a:pt x="563353" y="5163706"/>
                </a:lnTo>
                <a:cubicBezTo>
                  <a:pt x="-189130" y="4411604"/>
                  <a:pt x="-189130" y="3191990"/>
                  <a:pt x="562810" y="2439643"/>
                </a:cubicBezTo>
                <a:cubicBezTo>
                  <a:pt x="563081" y="2439507"/>
                  <a:pt x="563081" y="2439345"/>
                  <a:pt x="563353" y="2439209"/>
                </a:cubicBezTo>
                <a:lnTo>
                  <a:pt x="3002957" y="-396"/>
                </a:lnTo>
                <a:lnTo>
                  <a:pt x="3016239" y="13158"/>
                </a:lnTo>
                <a:lnTo>
                  <a:pt x="576635" y="2452762"/>
                </a:lnTo>
                <a:cubicBezTo>
                  <a:pt x="-167986" y="3197873"/>
                  <a:pt x="-167986" y="4405313"/>
                  <a:pt x="576635" y="5150424"/>
                </a:cubicBezTo>
                <a:close/>
              </a:path>
            </a:pathLst>
          </a:custGeom>
          <a:solidFill>
            <a:srgbClr val="FFFFFF"/>
          </a:solidFill>
          <a:ln w="27093" cap="flat">
            <a:noFill/>
            <a:prstDash val="solid"/>
            <a:miter/>
          </a:ln>
        </p:spPr>
        <p:txBody>
          <a:bodyPr rtlCol="0" anchor="ctr"/>
          <a:lstStyle/>
          <a:p>
            <a:endParaRPr lang="en-IN"/>
          </a:p>
        </p:txBody>
      </p:sp>
      <p:sp>
        <p:nvSpPr>
          <p:cNvPr id="8" name="Rectangle: Rounded Corners 7">
            <a:extLst>
              <a:ext uri="{FF2B5EF4-FFF2-40B4-BE49-F238E27FC236}">
                <a16:creationId xmlns:a16="http://schemas.microsoft.com/office/drawing/2014/main" id="{FD07D448-B036-5B4A-BD45-80EC2F62178C}"/>
              </a:ext>
            </a:extLst>
          </p:cNvPr>
          <p:cNvSpPr/>
          <p:nvPr/>
        </p:nvSpPr>
        <p:spPr>
          <a:xfrm rot="2700000">
            <a:off x="5612356" y="531330"/>
            <a:ext cx="1006201" cy="1006201"/>
          </a:xfrm>
          <a:prstGeom prst="roundRect">
            <a:avLst/>
          </a:prstGeom>
          <a:solidFill>
            <a:schemeClr val="bg1">
              <a:alpha val="6000"/>
            </a:schemeClr>
          </a:soli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9" name="Freeform: Shape 8">
            <a:extLst>
              <a:ext uri="{FF2B5EF4-FFF2-40B4-BE49-F238E27FC236}">
                <a16:creationId xmlns:a16="http://schemas.microsoft.com/office/drawing/2014/main" id="{F8B13636-25C0-22E7-6488-1EA4E7562CAC}"/>
              </a:ext>
            </a:extLst>
          </p:cNvPr>
          <p:cNvSpPr/>
          <p:nvPr/>
        </p:nvSpPr>
        <p:spPr>
          <a:xfrm>
            <a:off x="7968833" y="1155288"/>
            <a:ext cx="179988" cy="179988"/>
          </a:xfrm>
          <a:custGeom>
            <a:avLst/>
            <a:gdLst>
              <a:gd name="connsiteX0" fmla="*/ 179988 w 179988"/>
              <a:gd name="connsiteY0" fmla="*/ 89994 h 179988"/>
              <a:gd name="connsiteX1" fmla="*/ 89994 w 179988"/>
              <a:gd name="connsiteY1" fmla="*/ 179989 h 179988"/>
              <a:gd name="connsiteX2" fmla="*/ -1 w 179988"/>
              <a:gd name="connsiteY2" fmla="*/ 89994 h 179988"/>
              <a:gd name="connsiteX3" fmla="*/ 89994 w 179988"/>
              <a:gd name="connsiteY3" fmla="*/ 0 h 179988"/>
              <a:gd name="connsiteX4" fmla="*/ 179988 w 179988"/>
              <a:gd name="connsiteY4" fmla="*/ 89994 h 179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88" h="179988">
                <a:moveTo>
                  <a:pt x="179988" y="89994"/>
                </a:moveTo>
                <a:cubicBezTo>
                  <a:pt x="179988" y="139697"/>
                  <a:pt x="139697" y="179989"/>
                  <a:pt x="89994" y="179989"/>
                </a:cubicBezTo>
                <a:cubicBezTo>
                  <a:pt x="40291" y="179989"/>
                  <a:pt x="-1" y="139697"/>
                  <a:pt x="-1" y="89994"/>
                </a:cubicBezTo>
                <a:cubicBezTo>
                  <a:pt x="-1" y="40292"/>
                  <a:pt x="40291" y="0"/>
                  <a:pt x="89994" y="0"/>
                </a:cubicBezTo>
                <a:cubicBezTo>
                  <a:pt x="139697" y="0"/>
                  <a:pt x="179988" y="40292"/>
                  <a:pt x="179988" y="89994"/>
                </a:cubicBezTo>
                <a:close/>
              </a:path>
            </a:pathLst>
          </a:custGeom>
          <a:solidFill>
            <a:srgbClr val="FFFFFF"/>
          </a:solidFill>
          <a:ln w="27093" cap="flat">
            <a:noFill/>
            <a:prstDash val="solid"/>
            <a:miter/>
          </a:ln>
        </p:spPr>
        <p:txBody>
          <a:bodyPr rtlCol="0" anchor="ctr"/>
          <a:lstStyle/>
          <a:p>
            <a:endParaRPr lang="en-IN"/>
          </a:p>
        </p:txBody>
      </p:sp>
      <p:grpSp>
        <p:nvGrpSpPr>
          <p:cNvPr id="19" name="Group 18">
            <a:extLst>
              <a:ext uri="{FF2B5EF4-FFF2-40B4-BE49-F238E27FC236}">
                <a16:creationId xmlns:a16="http://schemas.microsoft.com/office/drawing/2014/main" id="{5A072D63-CA03-D9B5-9FD4-F35D8CEBC649}"/>
              </a:ext>
            </a:extLst>
          </p:cNvPr>
          <p:cNvGrpSpPr/>
          <p:nvPr/>
        </p:nvGrpSpPr>
        <p:grpSpPr>
          <a:xfrm>
            <a:off x="560816" y="524453"/>
            <a:ext cx="5785275" cy="1797914"/>
            <a:chOff x="7375305" y="428350"/>
            <a:chExt cx="5785275" cy="1797914"/>
          </a:xfrm>
        </p:grpSpPr>
        <p:sp>
          <p:nvSpPr>
            <p:cNvPr id="20" name="TextBox 19">
              <a:extLst>
                <a:ext uri="{FF2B5EF4-FFF2-40B4-BE49-F238E27FC236}">
                  <a16:creationId xmlns:a16="http://schemas.microsoft.com/office/drawing/2014/main" id="{F37A935B-ED8F-71C5-70F2-A4C78235494C}"/>
                </a:ext>
              </a:extLst>
            </p:cNvPr>
            <p:cNvSpPr txBox="1"/>
            <p:nvPr/>
          </p:nvSpPr>
          <p:spPr>
            <a:xfrm>
              <a:off x="7375305" y="428350"/>
              <a:ext cx="4205140" cy="707886"/>
            </a:xfrm>
            <a:prstGeom prst="rect">
              <a:avLst/>
            </a:prstGeom>
            <a:noFill/>
          </p:spPr>
          <p:txBody>
            <a:bodyPr wrap="square">
              <a:spAutoFit/>
            </a:bodyPr>
            <a:lstStyle/>
            <a:p>
              <a:r>
                <a:rPr lang="en-IN" sz="4000" b="1" i="0" dirty="0">
                  <a:solidFill>
                    <a:schemeClr val="bg1"/>
                  </a:solidFill>
                  <a:effectLst/>
                  <a:latin typeface="Times New Roman" panose="02020603050405020304" pitchFamily="18" charset="0"/>
                  <a:cs typeface="Times New Roman" panose="02020603050405020304" pitchFamily="18" charset="0"/>
                </a:rPr>
                <a:t>Proposed System:</a:t>
              </a:r>
              <a:endParaRPr lang="en-IN" sz="4000" b="1" dirty="0">
                <a:solidFill>
                  <a:schemeClr val="bg1"/>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7C9F35AF-395D-2EB3-7B93-0B29B8D28767}"/>
                </a:ext>
              </a:extLst>
            </p:cNvPr>
            <p:cNvSpPr txBox="1"/>
            <p:nvPr/>
          </p:nvSpPr>
          <p:spPr>
            <a:xfrm>
              <a:off x="7383419" y="1349742"/>
              <a:ext cx="5777161" cy="87652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Montserrat" panose="00000500000000000000" pitchFamily="2" charset="0"/>
                </a:rPr>
                <a:t>To overcome the drawbacks of an elite solutions website we want to create a chatbot.</a:t>
              </a:r>
            </a:p>
          </p:txBody>
        </p:sp>
      </p:grpSp>
      <p:pic>
        <p:nvPicPr>
          <p:cNvPr id="8263" name="Picture 7" descr="How Does AI Chatbot Enhance Customer Experiences and Legacy?">
            <a:extLst>
              <a:ext uri="{FF2B5EF4-FFF2-40B4-BE49-F238E27FC236}">
                <a16:creationId xmlns:a16="http://schemas.microsoft.com/office/drawing/2014/main" id="{3DA5920A-1A4A-3E86-FF12-A9548B0C0E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096000" y="813636"/>
            <a:ext cx="6282958" cy="571418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5E77E7B-631F-EA86-1968-6BC2978FFE72}"/>
              </a:ext>
            </a:extLst>
          </p:cNvPr>
          <p:cNvSpPr txBox="1"/>
          <p:nvPr/>
        </p:nvSpPr>
        <p:spPr>
          <a:xfrm>
            <a:off x="560816" y="2319076"/>
            <a:ext cx="5777161" cy="4200509"/>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Montserrat" panose="00000500000000000000" pitchFamily="2" charset="0"/>
              </a:rPr>
              <a:t>This chatbot will function as a creative way to offer help and individualized support. By using a chatbot, we can reduce our dependence on traditional support methods like phone calls and emails and provide clients with and practical means of interacting with elite services. To further enhance customer happiness and experience, the chatbot will be built to provide help and information in an accessible and user-friendly way.</a:t>
            </a:r>
          </a:p>
        </p:txBody>
      </p:sp>
    </p:spTree>
    <p:extLst>
      <p:ext uri="{BB962C8B-B14F-4D97-AF65-F5344CB8AC3E}">
        <p14:creationId xmlns:p14="http://schemas.microsoft.com/office/powerpoint/2010/main" val="2370561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E9B8B-B085-FF18-544A-69D33FE0236F}"/>
              </a:ext>
            </a:extLst>
          </p:cNvPr>
          <p:cNvSpPr>
            <a:spLocks noGrp="1"/>
          </p:cNvSpPr>
          <p:nvPr>
            <p:ph type="title"/>
          </p:nvPr>
        </p:nvSpPr>
        <p:spPr>
          <a:xfrm>
            <a:off x="3346938" y="333863"/>
            <a:ext cx="5155378" cy="1325563"/>
          </a:xfrm>
        </p:spPr>
        <p:txBody>
          <a:bodyPr>
            <a:normAutofit/>
          </a:bodyPr>
          <a:lstStyle/>
          <a:p>
            <a:r>
              <a:rPr lang="en-IN" sz="4000" dirty="0">
                <a:latin typeface="Times New Roman" panose="02020603050405020304" pitchFamily="18" charset="0"/>
                <a:cs typeface="Times New Roman" panose="02020603050405020304" pitchFamily="18" charset="0"/>
              </a:rPr>
              <a:t>Architecture of Chatbot</a:t>
            </a:r>
          </a:p>
        </p:txBody>
      </p:sp>
      <p:pic>
        <p:nvPicPr>
          <p:cNvPr id="3" name="Picture 2">
            <a:extLst>
              <a:ext uri="{FF2B5EF4-FFF2-40B4-BE49-F238E27FC236}">
                <a16:creationId xmlns:a16="http://schemas.microsoft.com/office/drawing/2014/main" id="{AF61024C-1E24-9B3C-BACB-FA796821D745}"/>
              </a:ext>
            </a:extLst>
          </p:cNvPr>
          <p:cNvPicPr>
            <a:picLocks noChangeAspect="1"/>
          </p:cNvPicPr>
          <p:nvPr/>
        </p:nvPicPr>
        <p:blipFill>
          <a:blip r:embed="rId2"/>
          <a:stretch>
            <a:fillRect/>
          </a:stretch>
        </p:blipFill>
        <p:spPr>
          <a:xfrm>
            <a:off x="1766094" y="1862877"/>
            <a:ext cx="7815749" cy="3554276"/>
          </a:xfrm>
          <a:prstGeom prst="rect">
            <a:avLst/>
          </a:prstGeom>
        </p:spPr>
      </p:pic>
    </p:spTree>
    <p:extLst>
      <p:ext uri="{BB962C8B-B14F-4D97-AF65-F5344CB8AC3E}">
        <p14:creationId xmlns:p14="http://schemas.microsoft.com/office/powerpoint/2010/main" val="3975278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B7B26761-7686-E860-FC89-A3514D2DD6B5}"/>
              </a:ext>
            </a:extLst>
          </p:cNvPr>
          <p:cNvSpPr txBox="1"/>
          <p:nvPr/>
        </p:nvSpPr>
        <p:spPr>
          <a:xfrm>
            <a:off x="5813" y="700929"/>
            <a:ext cx="12180375" cy="707886"/>
          </a:xfrm>
          <a:prstGeom prst="rect">
            <a:avLst/>
          </a:prstGeom>
          <a:noFill/>
        </p:spPr>
        <p:txBody>
          <a:bodyPr wrap="square">
            <a:spAutoFit/>
          </a:bodyPr>
          <a:lstStyle/>
          <a:p>
            <a:pPr algn="ctr"/>
            <a:r>
              <a:rPr lang="en-IN" sz="4000" b="1" i="0" dirty="0">
                <a:solidFill>
                  <a:schemeClr val="bg1"/>
                </a:solidFill>
                <a:effectLst/>
                <a:latin typeface="Montserrat" panose="00000500000000000000" pitchFamily="2" charset="0"/>
              </a:rPr>
              <a:t>ADVANTAGES</a:t>
            </a:r>
            <a:endParaRPr lang="en-IN" sz="4000" b="1" dirty="0">
              <a:solidFill>
                <a:schemeClr val="bg1"/>
              </a:solidFill>
              <a:latin typeface="Montserrat" panose="00000500000000000000" pitchFamily="2" charset="0"/>
            </a:endParaRPr>
          </a:p>
        </p:txBody>
      </p:sp>
      <p:grpSp>
        <p:nvGrpSpPr>
          <p:cNvPr id="102" name="Group 101">
            <a:extLst>
              <a:ext uri="{FF2B5EF4-FFF2-40B4-BE49-F238E27FC236}">
                <a16:creationId xmlns:a16="http://schemas.microsoft.com/office/drawing/2014/main" id="{CC5FF494-F9B7-EC79-60BE-53FE88DC36C1}"/>
              </a:ext>
            </a:extLst>
          </p:cNvPr>
          <p:cNvGrpSpPr/>
          <p:nvPr/>
        </p:nvGrpSpPr>
        <p:grpSpPr>
          <a:xfrm>
            <a:off x="1400537" y="1822412"/>
            <a:ext cx="8903535" cy="713241"/>
            <a:chOff x="1350253" y="1971216"/>
            <a:chExt cx="8903535" cy="713241"/>
          </a:xfrm>
        </p:grpSpPr>
        <p:sp>
          <p:nvSpPr>
            <p:cNvPr id="50" name="Rectangle: Top Corners Rounded 49">
              <a:extLst>
                <a:ext uri="{FF2B5EF4-FFF2-40B4-BE49-F238E27FC236}">
                  <a16:creationId xmlns:a16="http://schemas.microsoft.com/office/drawing/2014/main" id="{8E25D51D-7F5A-A4EB-6034-10B5DB7DDA11}"/>
                </a:ext>
              </a:extLst>
            </p:cNvPr>
            <p:cNvSpPr/>
            <p:nvPr/>
          </p:nvSpPr>
          <p:spPr>
            <a:xfrm rot="5400000" flipH="1">
              <a:off x="5594305" y="-2011533"/>
              <a:ext cx="676733" cy="8642232"/>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solidFill>
                  <a:schemeClr val="tx1"/>
                </a:solidFill>
              </a:endParaRPr>
            </a:p>
          </p:txBody>
        </p:sp>
        <p:sp>
          <p:nvSpPr>
            <p:cNvPr id="47" name="Rectangle: Rounded Corners 46">
              <a:extLst>
                <a:ext uri="{FF2B5EF4-FFF2-40B4-BE49-F238E27FC236}">
                  <a16:creationId xmlns:a16="http://schemas.microsoft.com/office/drawing/2014/main" id="{57C755BD-07C6-216D-5991-C349D698E3E9}"/>
                </a:ext>
              </a:extLst>
            </p:cNvPr>
            <p:cNvSpPr/>
            <p:nvPr/>
          </p:nvSpPr>
          <p:spPr>
            <a:xfrm rot="2700000">
              <a:off x="1350253" y="2048261"/>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81" name="TextBox 80">
              <a:extLst>
                <a:ext uri="{FF2B5EF4-FFF2-40B4-BE49-F238E27FC236}">
                  <a16:creationId xmlns:a16="http://schemas.microsoft.com/office/drawing/2014/main" id="{69FA53B5-2C85-5963-7538-FD9BA088436C}"/>
                </a:ext>
              </a:extLst>
            </p:cNvPr>
            <p:cNvSpPr txBox="1"/>
            <p:nvPr/>
          </p:nvSpPr>
          <p:spPr>
            <a:xfrm>
              <a:off x="2053828" y="1976571"/>
              <a:ext cx="7757685" cy="707886"/>
            </a:xfrm>
            <a:prstGeom prst="rect">
              <a:avLst/>
            </a:prstGeom>
            <a:noFill/>
          </p:spPr>
          <p:txBody>
            <a:bodyPr wrap="square">
              <a:spAutoFit/>
            </a:bodyPr>
            <a:lstStyle/>
            <a:p>
              <a:r>
                <a:rPr lang="en-US" sz="2000" b="0" i="0" dirty="0">
                  <a:solidFill>
                    <a:schemeClr val="bg1"/>
                  </a:solidFill>
                  <a:effectLst/>
                  <a:latin typeface="Times New Roman" panose="02020603050405020304" pitchFamily="18" charset="0"/>
                  <a:cs typeface="Times New Roman" panose="02020603050405020304" pitchFamily="18" charset="0"/>
                </a:rPr>
                <a:t>Users get immediate responses to their queries, leading to higher customer satisfaction.</a:t>
              </a:r>
              <a:endParaRPr lang="en-IN" sz="2000" dirty="0">
                <a:solidFill>
                  <a:schemeClr val="bg1"/>
                </a:solidFill>
                <a:latin typeface="Times New Roman" panose="02020603050405020304" pitchFamily="18" charset="0"/>
                <a:cs typeface="Times New Roman" panose="02020603050405020304" pitchFamily="18" charset="0"/>
              </a:endParaRPr>
            </a:p>
          </p:txBody>
        </p:sp>
      </p:grpSp>
      <p:grpSp>
        <p:nvGrpSpPr>
          <p:cNvPr id="103" name="Group 102">
            <a:extLst>
              <a:ext uri="{FF2B5EF4-FFF2-40B4-BE49-F238E27FC236}">
                <a16:creationId xmlns:a16="http://schemas.microsoft.com/office/drawing/2014/main" id="{DA17EA3B-37F0-01CC-A4BA-002E5EA0FAEC}"/>
              </a:ext>
            </a:extLst>
          </p:cNvPr>
          <p:cNvGrpSpPr/>
          <p:nvPr/>
        </p:nvGrpSpPr>
        <p:grpSpPr>
          <a:xfrm>
            <a:off x="1375392" y="2909797"/>
            <a:ext cx="8928679" cy="676733"/>
            <a:chOff x="1350253" y="2817233"/>
            <a:chExt cx="8762862" cy="676733"/>
          </a:xfrm>
        </p:grpSpPr>
        <p:sp>
          <p:nvSpPr>
            <p:cNvPr id="56" name="Rectangle: Top Corners Rounded 55">
              <a:extLst>
                <a:ext uri="{FF2B5EF4-FFF2-40B4-BE49-F238E27FC236}">
                  <a16:creationId xmlns:a16="http://schemas.microsoft.com/office/drawing/2014/main" id="{3F2A27A7-8FE9-BCBF-917A-21D14A2FE087}"/>
                </a:ext>
              </a:extLst>
            </p:cNvPr>
            <p:cNvSpPr/>
            <p:nvPr/>
          </p:nvSpPr>
          <p:spPr>
            <a:xfrm rot="5400000" flipH="1">
              <a:off x="5453631" y="-1165517"/>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solidFill>
                  <a:schemeClr val="tx1"/>
                </a:solidFill>
              </a:endParaRPr>
            </a:p>
          </p:txBody>
        </p:sp>
        <p:sp>
          <p:nvSpPr>
            <p:cNvPr id="57" name="Rectangle: Rounded Corners 56">
              <a:extLst>
                <a:ext uri="{FF2B5EF4-FFF2-40B4-BE49-F238E27FC236}">
                  <a16:creationId xmlns:a16="http://schemas.microsoft.com/office/drawing/2014/main" id="{95659059-072A-E9A9-AFA1-5F7F15BD5CDC}"/>
                </a:ext>
              </a:extLst>
            </p:cNvPr>
            <p:cNvSpPr/>
            <p:nvPr/>
          </p:nvSpPr>
          <p:spPr>
            <a:xfrm rot="2700000">
              <a:off x="1350253" y="2925470"/>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3" name="TextBox 82">
              <a:extLst>
                <a:ext uri="{FF2B5EF4-FFF2-40B4-BE49-F238E27FC236}">
                  <a16:creationId xmlns:a16="http://schemas.microsoft.com/office/drawing/2014/main" id="{34BF6F76-4257-8C87-4845-163A9ABF303C}"/>
                </a:ext>
              </a:extLst>
            </p:cNvPr>
            <p:cNvSpPr txBox="1"/>
            <p:nvPr/>
          </p:nvSpPr>
          <p:spPr>
            <a:xfrm>
              <a:off x="2114474" y="2980462"/>
              <a:ext cx="7609672" cy="400110"/>
            </a:xfrm>
            <a:prstGeom prst="rect">
              <a:avLst/>
            </a:prstGeom>
            <a:noFill/>
          </p:spPr>
          <p:txBody>
            <a:bodyPr wrap="square">
              <a:spAutoFit/>
            </a:bodyPr>
            <a:lstStyle/>
            <a:p>
              <a:r>
                <a:rPr lang="en-IN" sz="2000" b="0" i="0" dirty="0">
                  <a:solidFill>
                    <a:schemeClr val="bg1"/>
                  </a:solidFill>
                  <a:effectLst/>
                  <a:latin typeface="Times New Roman" panose="02020603050405020304" pitchFamily="18" charset="0"/>
                  <a:cs typeface="Times New Roman" panose="02020603050405020304" pitchFamily="18" charset="0"/>
                </a:rPr>
                <a:t>We can able to find the type of questions asked by the users.</a:t>
              </a:r>
              <a:endParaRPr lang="en-IN" sz="2000" dirty="0">
                <a:solidFill>
                  <a:schemeClr val="bg1"/>
                </a:solidFill>
                <a:latin typeface="Times New Roman" panose="02020603050405020304" pitchFamily="18" charset="0"/>
                <a:cs typeface="Times New Roman" panose="02020603050405020304" pitchFamily="18" charset="0"/>
              </a:endParaRPr>
            </a:p>
          </p:txBody>
        </p:sp>
      </p:grpSp>
      <p:grpSp>
        <p:nvGrpSpPr>
          <p:cNvPr id="104" name="Group 103">
            <a:extLst>
              <a:ext uri="{FF2B5EF4-FFF2-40B4-BE49-F238E27FC236}">
                <a16:creationId xmlns:a16="http://schemas.microsoft.com/office/drawing/2014/main" id="{1E7210E6-C30E-0918-3ED2-87FFD63F36D4}"/>
              </a:ext>
            </a:extLst>
          </p:cNvPr>
          <p:cNvGrpSpPr/>
          <p:nvPr/>
        </p:nvGrpSpPr>
        <p:grpSpPr>
          <a:xfrm>
            <a:off x="1375393" y="4063924"/>
            <a:ext cx="8903537" cy="707886"/>
            <a:chOff x="1350253" y="3710039"/>
            <a:chExt cx="8903537" cy="707886"/>
          </a:xfrm>
        </p:grpSpPr>
        <p:sp>
          <p:nvSpPr>
            <p:cNvPr id="62" name="Rectangle: Top Corners Rounded 61">
              <a:extLst>
                <a:ext uri="{FF2B5EF4-FFF2-40B4-BE49-F238E27FC236}">
                  <a16:creationId xmlns:a16="http://schemas.microsoft.com/office/drawing/2014/main" id="{C0E4AA6E-A13E-DDB5-8888-A298126474B8}"/>
                </a:ext>
              </a:extLst>
            </p:cNvPr>
            <p:cNvSpPr/>
            <p:nvPr/>
          </p:nvSpPr>
          <p:spPr>
            <a:xfrm rot="5400000" flipH="1">
              <a:off x="5594306" y="-257116"/>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3" name="Rectangle: Rounded Corners 62">
              <a:extLst>
                <a:ext uri="{FF2B5EF4-FFF2-40B4-BE49-F238E27FC236}">
                  <a16:creationId xmlns:a16="http://schemas.microsoft.com/office/drawing/2014/main" id="{E0D56E10-8EBB-A46D-C03A-8C1B49800278}"/>
                </a:ext>
              </a:extLst>
            </p:cNvPr>
            <p:cNvSpPr/>
            <p:nvPr/>
          </p:nvSpPr>
          <p:spPr>
            <a:xfrm rot="2700000">
              <a:off x="1350253" y="3802679"/>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4" name="TextBox 83">
              <a:extLst>
                <a:ext uri="{FF2B5EF4-FFF2-40B4-BE49-F238E27FC236}">
                  <a16:creationId xmlns:a16="http://schemas.microsoft.com/office/drawing/2014/main" id="{A63F11E2-1AE3-B1E7-6AFA-F8C32EFB24D0}"/>
                </a:ext>
              </a:extLst>
            </p:cNvPr>
            <p:cNvSpPr txBox="1"/>
            <p:nvPr/>
          </p:nvSpPr>
          <p:spPr>
            <a:xfrm>
              <a:off x="2114474" y="3710039"/>
              <a:ext cx="7821906" cy="707886"/>
            </a:xfrm>
            <a:prstGeom prst="rect">
              <a:avLst/>
            </a:prstGeom>
            <a:noFill/>
          </p:spPr>
          <p:txBody>
            <a:bodyPr wrap="square">
              <a:spAutoFit/>
            </a:bodyPr>
            <a:lstStyle/>
            <a:p>
              <a:r>
                <a:rPr lang="en-US" sz="2000" b="0" i="0" dirty="0">
                  <a:solidFill>
                    <a:schemeClr val="bg1"/>
                  </a:solidFill>
                  <a:effectLst/>
                  <a:latin typeface="Times New Roman" panose="02020603050405020304" pitchFamily="18" charset="0"/>
                  <a:cs typeface="Times New Roman" panose="02020603050405020304" pitchFamily="18" charset="0"/>
                </a:rPr>
                <a:t>Chatbots can handle a large volume of inquiries simultaneously, reducing the need for human agents and cutting operational costs.</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94" name="TextBox 93">
              <a:extLst>
                <a:ext uri="{FF2B5EF4-FFF2-40B4-BE49-F238E27FC236}">
                  <a16:creationId xmlns:a16="http://schemas.microsoft.com/office/drawing/2014/main" id="{B4D3FFD8-FB40-1ECA-0F4D-F394E31EEC50}"/>
                </a:ext>
              </a:extLst>
            </p:cNvPr>
            <p:cNvSpPr txBox="1"/>
            <p:nvPr/>
          </p:nvSpPr>
          <p:spPr>
            <a:xfrm>
              <a:off x="1375395" y="3863927"/>
              <a:ext cx="472322" cy="400110"/>
            </a:xfrm>
            <a:prstGeom prst="rect">
              <a:avLst/>
            </a:prstGeom>
            <a:noFill/>
          </p:spPr>
          <p:txBody>
            <a:bodyPr wrap="square">
              <a:spAutoFit/>
            </a:bodyPr>
            <a:lstStyle/>
            <a:p>
              <a:pPr algn="ctr"/>
              <a:endParaRPr lang="en-IN" sz="2000" b="1" dirty="0">
                <a:solidFill>
                  <a:schemeClr val="bg1"/>
                </a:solidFill>
                <a:latin typeface="Montserrat" panose="00000500000000000000" pitchFamily="2" charset="0"/>
              </a:endParaRPr>
            </a:p>
          </p:txBody>
        </p:sp>
      </p:grpSp>
      <p:grpSp>
        <p:nvGrpSpPr>
          <p:cNvPr id="105" name="Group 104">
            <a:extLst>
              <a:ext uri="{FF2B5EF4-FFF2-40B4-BE49-F238E27FC236}">
                <a16:creationId xmlns:a16="http://schemas.microsoft.com/office/drawing/2014/main" id="{4B11B99A-B9A8-A537-A1C2-ED78445DAEDB}"/>
              </a:ext>
            </a:extLst>
          </p:cNvPr>
          <p:cNvGrpSpPr/>
          <p:nvPr/>
        </p:nvGrpSpPr>
        <p:grpSpPr>
          <a:xfrm>
            <a:off x="1375393" y="5248660"/>
            <a:ext cx="8903537" cy="676733"/>
            <a:chOff x="1350253" y="4602843"/>
            <a:chExt cx="8903537" cy="676733"/>
          </a:xfrm>
        </p:grpSpPr>
        <p:sp>
          <p:nvSpPr>
            <p:cNvPr id="68" name="Rectangle: Top Corners Rounded 67">
              <a:extLst>
                <a:ext uri="{FF2B5EF4-FFF2-40B4-BE49-F238E27FC236}">
                  <a16:creationId xmlns:a16="http://schemas.microsoft.com/office/drawing/2014/main" id="{5C35F876-EAA3-006E-556F-4D45808EDB72}"/>
                </a:ext>
              </a:extLst>
            </p:cNvPr>
            <p:cNvSpPr/>
            <p:nvPr/>
          </p:nvSpPr>
          <p:spPr>
            <a:xfrm rot="5400000" flipH="1">
              <a:off x="5594306" y="620093"/>
              <a:ext cx="676733" cy="864223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9" name="Rectangle: Rounded Corners 68">
              <a:extLst>
                <a:ext uri="{FF2B5EF4-FFF2-40B4-BE49-F238E27FC236}">
                  <a16:creationId xmlns:a16="http://schemas.microsoft.com/office/drawing/2014/main" id="{417202CA-211E-807D-6977-8FF7BEFE385E}"/>
                </a:ext>
              </a:extLst>
            </p:cNvPr>
            <p:cNvSpPr/>
            <p:nvPr/>
          </p:nvSpPr>
          <p:spPr>
            <a:xfrm rot="2700000">
              <a:off x="1350253" y="4679888"/>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5" name="TextBox 84">
              <a:extLst>
                <a:ext uri="{FF2B5EF4-FFF2-40B4-BE49-F238E27FC236}">
                  <a16:creationId xmlns:a16="http://schemas.microsoft.com/office/drawing/2014/main" id="{B673AEDF-E403-B1E6-BC6E-3C7E4CBA14F1}"/>
                </a:ext>
              </a:extLst>
            </p:cNvPr>
            <p:cNvSpPr txBox="1"/>
            <p:nvPr/>
          </p:nvSpPr>
          <p:spPr>
            <a:xfrm>
              <a:off x="2217255" y="4694989"/>
              <a:ext cx="7609672" cy="400110"/>
            </a:xfrm>
            <a:prstGeom prst="rect">
              <a:avLst/>
            </a:prstGeom>
            <a:noFill/>
          </p:spPr>
          <p:txBody>
            <a:bodyPr wrap="square">
              <a:spAutoFit/>
            </a:bodyPr>
            <a:lstStyle/>
            <a:p>
              <a:r>
                <a:rPr lang="en-IN" sz="2000" b="0" i="0" dirty="0">
                  <a:solidFill>
                    <a:schemeClr val="bg1"/>
                  </a:solidFill>
                  <a:effectLst/>
                  <a:latin typeface="Times New Roman" panose="02020603050405020304" pitchFamily="18" charset="0"/>
                  <a:cs typeface="Times New Roman" panose="02020603050405020304" pitchFamily="18" charset="0"/>
                </a:rPr>
                <a:t>Chatbot provides 24/7 customer assistance. </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95" name="TextBox 94">
              <a:extLst>
                <a:ext uri="{FF2B5EF4-FFF2-40B4-BE49-F238E27FC236}">
                  <a16:creationId xmlns:a16="http://schemas.microsoft.com/office/drawing/2014/main" id="{6D7444E3-BA4A-95CB-EAF5-429B01C1408A}"/>
                </a:ext>
              </a:extLst>
            </p:cNvPr>
            <p:cNvSpPr txBox="1"/>
            <p:nvPr/>
          </p:nvSpPr>
          <p:spPr>
            <a:xfrm>
              <a:off x="1375395" y="4741136"/>
              <a:ext cx="472322" cy="400110"/>
            </a:xfrm>
            <a:prstGeom prst="rect">
              <a:avLst/>
            </a:prstGeom>
            <a:noFill/>
          </p:spPr>
          <p:txBody>
            <a:bodyPr wrap="square">
              <a:spAutoFit/>
            </a:bodyPr>
            <a:lstStyle/>
            <a:p>
              <a:pPr algn="ctr"/>
              <a:endParaRPr lang="en-IN" sz="2000" b="1" dirty="0">
                <a:solidFill>
                  <a:schemeClr val="bg1"/>
                </a:solidFill>
                <a:latin typeface="Montserrat" panose="00000500000000000000" pitchFamily="2" charset="0"/>
              </a:endParaRPr>
            </a:p>
          </p:txBody>
        </p:sp>
      </p:grpSp>
    </p:spTree>
    <p:extLst>
      <p:ext uri="{BB962C8B-B14F-4D97-AF65-F5344CB8AC3E}">
        <p14:creationId xmlns:p14="http://schemas.microsoft.com/office/powerpoint/2010/main" val="115187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2A5BB16A-43E8-3A3A-89C6-65C21BEE1905}"/>
              </a:ext>
            </a:extLst>
          </p:cNvPr>
          <p:cNvSpPr/>
          <p:nvPr/>
        </p:nvSpPr>
        <p:spPr>
          <a:xfrm>
            <a:off x="8900583" y="5763894"/>
            <a:ext cx="3291416" cy="1094105"/>
          </a:xfrm>
          <a:custGeom>
            <a:avLst/>
            <a:gdLst>
              <a:gd name="connsiteX0" fmla="*/ 3291164 w 3291416"/>
              <a:gd name="connsiteY0" fmla="*/ -414 h 1094105"/>
              <a:gd name="connsiteX1" fmla="*/ 3291164 w 3291416"/>
              <a:gd name="connsiteY1" fmla="*/ 1093691 h 1094105"/>
              <a:gd name="connsiteX2" fmla="*/ -253 w 3291416"/>
              <a:gd name="connsiteY2" fmla="*/ 1093691 h 1094105"/>
              <a:gd name="connsiteX3" fmla="*/ 398422 w 3291416"/>
              <a:gd name="connsiteY3" fmla="*/ 871441 h 1094105"/>
            </a:gdLst>
            <a:ahLst/>
            <a:cxnLst>
              <a:cxn ang="0">
                <a:pos x="connsiteX0" y="connsiteY0"/>
              </a:cxn>
              <a:cxn ang="0">
                <a:pos x="connsiteX1" y="connsiteY1"/>
              </a:cxn>
              <a:cxn ang="0">
                <a:pos x="connsiteX2" y="connsiteY2"/>
              </a:cxn>
              <a:cxn ang="0">
                <a:pos x="connsiteX3" y="connsiteY3"/>
              </a:cxn>
            </a:cxnLst>
            <a:rect l="l" t="t" r="r" b="b"/>
            <a:pathLst>
              <a:path w="3291416" h="1094105">
                <a:moveTo>
                  <a:pt x="3291164" y="-414"/>
                </a:moveTo>
                <a:lnTo>
                  <a:pt x="3291164" y="1093691"/>
                </a:lnTo>
                <a:lnTo>
                  <a:pt x="-253" y="1093691"/>
                </a:lnTo>
                <a:cubicBezTo>
                  <a:pt x="114894" y="991424"/>
                  <a:pt x="250889" y="915573"/>
                  <a:pt x="398422" y="871441"/>
                </a:cubicBezTo>
                <a:close/>
              </a:path>
            </a:pathLst>
          </a:custGeom>
          <a:solidFill>
            <a:schemeClr val="bg1">
              <a:alpha val="5000"/>
            </a:schemeClr>
          </a:solidFill>
          <a:ln w="10583"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72BAAF58-5595-7977-F199-DD012E4B36E0}"/>
              </a:ext>
            </a:extLst>
          </p:cNvPr>
          <p:cNvSpPr/>
          <p:nvPr/>
        </p:nvSpPr>
        <p:spPr>
          <a:xfrm flipH="1" flipV="1">
            <a:off x="6105611" y="0"/>
            <a:ext cx="6086389" cy="4933803"/>
          </a:xfrm>
          <a:custGeom>
            <a:avLst/>
            <a:gdLst>
              <a:gd name="connsiteX0" fmla="*/ 7507246 w 7519904"/>
              <a:gd name="connsiteY0" fmla="*/ 6095439 h 6095852"/>
              <a:gd name="connsiteX1" fmla="*/ -253 w 7519904"/>
              <a:gd name="connsiteY1" fmla="*/ 6095439 h 6095852"/>
              <a:gd name="connsiteX2" fmla="*/ -253 w 7519904"/>
              <a:gd name="connsiteY2" fmla="*/ 1421944 h 6095852"/>
              <a:gd name="connsiteX3" fmla="*/ 4107985 w 7519904"/>
              <a:gd name="connsiteY3" fmla="*/ 74580 h 6095852"/>
              <a:gd name="connsiteX4" fmla="*/ 6000497 w 7519904"/>
              <a:gd name="connsiteY4" fmla="*/ 1032584 h 6095852"/>
              <a:gd name="connsiteX5" fmla="*/ 7444381 w 7519904"/>
              <a:gd name="connsiteY5" fmla="*/ 5435251 h 6095852"/>
              <a:gd name="connsiteX6" fmla="*/ 7507246 w 7519904"/>
              <a:gd name="connsiteY6" fmla="*/ 6095439 h 6095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9904" h="6095852">
                <a:moveTo>
                  <a:pt x="7507246" y="6095439"/>
                </a:moveTo>
                <a:lnTo>
                  <a:pt x="-253" y="6095439"/>
                </a:lnTo>
                <a:lnTo>
                  <a:pt x="-253" y="1421944"/>
                </a:lnTo>
                <a:lnTo>
                  <a:pt x="4107985" y="74580"/>
                </a:lnTo>
                <a:cubicBezTo>
                  <a:pt x="4895121" y="-183367"/>
                  <a:pt x="5742359" y="245512"/>
                  <a:pt x="6000497" y="1032584"/>
                </a:cubicBezTo>
                <a:lnTo>
                  <a:pt x="7444381" y="5435251"/>
                </a:lnTo>
                <a:cubicBezTo>
                  <a:pt x="7514549" y="5647817"/>
                  <a:pt x="7536044" y="5873443"/>
                  <a:pt x="7507246" y="6095439"/>
                </a:cubicBezTo>
                <a:close/>
              </a:path>
            </a:pathLst>
          </a:custGeom>
          <a:solidFill>
            <a:schemeClr val="bg1">
              <a:alpha val="5000"/>
            </a:schemeClr>
          </a:solidFill>
          <a:ln w="10583" cap="flat">
            <a:noFill/>
            <a:prstDash val="solid"/>
            <a:miter/>
          </a:ln>
        </p:spPr>
        <p:txBody>
          <a:bodyPr rtlCol="0" anchor="ctr"/>
          <a:lstStyle/>
          <a:p>
            <a:endParaRPr lang="en-IN"/>
          </a:p>
        </p:txBody>
      </p:sp>
      <p:grpSp>
        <p:nvGrpSpPr>
          <p:cNvPr id="8" name="Group 7">
            <a:extLst>
              <a:ext uri="{FF2B5EF4-FFF2-40B4-BE49-F238E27FC236}">
                <a16:creationId xmlns:a16="http://schemas.microsoft.com/office/drawing/2014/main" id="{299D8974-4D9E-AA97-E184-EC08BCC3657C}"/>
              </a:ext>
            </a:extLst>
          </p:cNvPr>
          <p:cNvGrpSpPr/>
          <p:nvPr/>
        </p:nvGrpSpPr>
        <p:grpSpPr>
          <a:xfrm>
            <a:off x="579336" y="390078"/>
            <a:ext cx="6477953" cy="6248898"/>
            <a:chOff x="7264301" y="40826"/>
            <a:chExt cx="6162066" cy="6248898"/>
          </a:xfrm>
        </p:grpSpPr>
        <p:sp>
          <p:nvSpPr>
            <p:cNvPr id="9" name="TextBox 8">
              <a:extLst>
                <a:ext uri="{FF2B5EF4-FFF2-40B4-BE49-F238E27FC236}">
                  <a16:creationId xmlns:a16="http://schemas.microsoft.com/office/drawing/2014/main" id="{F8CB0C59-8E27-4757-08AD-54D02754EC3A}"/>
                </a:ext>
              </a:extLst>
            </p:cNvPr>
            <p:cNvSpPr txBox="1"/>
            <p:nvPr/>
          </p:nvSpPr>
          <p:spPr>
            <a:xfrm>
              <a:off x="7264302" y="40826"/>
              <a:ext cx="6162065" cy="707886"/>
            </a:xfrm>
            <a:prstGeom prst="rect">
              <a:avLst/>
            </a:prstGeom>
            <a:noFill/>
          </p:spPr>
          <p:txBody>
            <a:bodyPr wrap="square">
              <a:spAutoFit/>
            </a:bodyPr>
            <a:lstStyle/>
            <a:p>
              <a:r>
                <a:rPr lang="en-IN" sz="4000" b="1" i="0" dirty="0">
                  <a:solidFill>
                    <a:schemeClr val="bg1"/>
                  </a:solidFill>
                  <a:effectLst/>
                  <a:latin typeface="Times New Roman" panose="02020603050405020304" pitchFamily="18" charset="0"/>
                  <a:cs typeface="Times New Roman" panose="02020603050405020304" pitchFamily="18" charset="0"/>
                </a:rPr>
                <a:t>TECHNOLOGIES USED:</a:t>
              </a:r>
              <a:endParaRPr lang="en-IN" sz="4000" b="1" dirty="0">
                <a:solidFill>
                  <a:schemeClr val="bg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90E12C0F-DD14-34A4-BBA4-15536EBB69B5}"/>
                </a:ext>
              </a:extLst>
            </p:cNvPr>
            <p:cNvSpPr txBox="1"/>
            <p:nvPr/>
          </p:nvSpPr>
          <p:spPr>
            <a:xfrm>
              <a:off x="7264301" y="904275"/>
              <a:ext cx="6162065" cy="5385449"/>
            </a:xfrm>
            <a:prstGeom prst="rect">
              <a:avLst/>
            </a:prstGeom>
            <a:noFill/>
          </p:spPr>
          <p:txBody>
            <a:bodyPr wrap="square">
              <a:spAutoFit/>
            </a:bodyPr>
            <a:lstStyle/>
            <a:p>
              <a:pPr>
                <a:spcAft>
                  <a:spcPts val="1500"/>
                </a:spcAft>
              </a:pPr>
              <a:r>
                <a:rPr lang="en-US" sz="2000" b="1" u="sng" dirty="0">
                  <a:solidFill>
                    <a:schemeClr val="bg1"/>
                  </a:solidFill>
                  <a:latin typeface="Times New Roman" panose="02020603050405020304" pitchFamily="18" charset="0"/>
                  <a:cs typeface="Times New Roman" panose="02020603050405020304" pitchFamily="18" charset="0"/>
                </a:rPr>
                <a:t>React </a:t>
              </a:r>
              <a:r>
                <a:rPr lang="en-US" sz="2000" b="1" u="sng" dirty="0" err="1">
                  <a:solidFill>
                    <a:schemeClr val="bg1"/>
                  </a:solidFill>
                  <a:latin typeface="Times New Roman" panose="02020603050405020304" pitchFamily="18" charset="0"/>
                  <a:cs typeface="Times New Roman" panose="02020603050405020304" pitchFamily="18" charset="0"/>
                </a:rPr>
                <a:t>js</a:t>
              </a:r>
              <a:r>
                <a:rPr lang="en-US" sz="2000" b="1" u="sng" dirty="0">
                  <a:solidFill>
                    <a:schemeClr val="bg1"/>
                  </a:solidFill>
                  <a:latin typeface="Times New Roman" panose="02020603050405020304" pitchFamily="18" charset="0"/>
                  <a:cs typeface="Times New Roman" panose="02020603050405020304" pitchFamily="18" charset="0"/>
                </a:rPr>
                <a:t>:</a:t>
              </a:r>
              <a:r>
                <a:rPr lang="en-US" sz="2000" b="1" dirty="0">
                  <a:solidFill>
                    <a:schemeClr val="bg1"/>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React is used to design the interaction page of the chatbot.</a:t>
              </a:r>
            </a:p>
            <a:p>
              <a:pPr>
                <a:spcAft>
                  <a:spcPts val="1500"/>
                </a:spcAft>
              </a:pPr>
              <a:r>
                <a:rPr lang="en-US" sz="2000" b="1" u="sng" dirty="0">
                  <a:solidFill>
                    <a:schemeClr val="bg1"/>
                  </a:solidFill>
                  <a:latin typeface="Times New Roman" panose="02020603050405020304" pitchFamily="18" charset="0"/>
                  <a:cs typeface="Times New Roman" panose="02020603050405020304" pitchFamily="18" charset="0"/>
                </a:rPr>
                <a:t>Machine Learning: </a:t>
              </a:r>
              <a:r>
                <a:rPr lang="en-US" sz="2000" dirty="0">
                  <a:solidFill>
                    <a:schemeClr val="bg1"/>
                  </a:solidFill>
                  <a:latin typeface="Times New Roman" panose="02020603050405020304" pitchFamily="18" charset="0"/>
                  <a:cs typeface="Times New Roman" panose="02020603050405020304" pitchFamily="18" charset="0"/>
                </a:rPr>
                <a:t>ML algorithms are utilized for training chatbots to recognize patterns in user queries and provide appropriate responses.</a:t>
              </a:r>
            </a:p>
            <a:p>
              <a:pPr>
                <a:spcAft>
                  <a:spcPts val="1500"/>
                </a:spcAft>
              </a:pPr>
              <a:r>
                <a:rPr lang="en-US" sz="2000" b="1" u="sng" dirty="0">
                  <a:solidFill>
                    <a:schemeClr val="bg1"/>
                  </a:solidFill>
                  <a:latin typeface="Times New Roman" panose="02020603050405020304" pitchFamily="18" charset="0"/>
                  <a:cs typeface="Times New Roman" panose="02020603050405020304" pitchFamily="18" charset="0"/>
                </a:rPr>
                <a:t>NLP:</a:t>
              </a:r>
              <a:r>
                <a:rPr lang="en-US" sz="2000" b="1" dirty="0">
                  <a:solidFill>
                    <a:schemeClr val="bg1"/>
                  </a:solidFill>
                  <a:latin typeface="Times New Roman" panose="02020603050405020304" pitchFamily="18" charset="0"/>
                  <a:cs typeface="Times New Roman" panose="02020603050405020304" pitchFamily="18" charset="0"/>
                </a:rPr>
                <a:t> </a:t>
              </a:r>
              <a:r>
                <a:rPr lang="en-US" sz="2000" b="0" i="0" dirty="0">
                  <a:solidFill>
                    <a:schemeClr val="bg1"/>
                  </a:solidFill>
                  <a:effectLst/>
                  <a:latin typeface="Times New Roman" panose="02020603050405020304" pitchFamily="18" charset="0"/>
                  <a:cs typeface="Times New Roman" panose="02020603050405020304" pitchFamily="18" charset="0"/>
                </a:rPr>
                <a:t>Natural Language Processing (NLP) enables Chatbots to understand and process human language, allowing for more effective communication.</a:t>
              </a:r>
            </a:p>
            <a:p>
              <a:pPr>
                <a:spcAft>
                  <a:spcPts val="1500"/>
                </a:spcAft>
              </a:pPr>
              <a:r>
                <a:rPr lang="en-US" sz="2000" b="1" u="sng" dirty="0">
                  <a:solidFill>
                    <a:schemeClr val="bg1"/>
                  </a:solidFill>
                  <a:latin typeface="Times New Roman" panose="02020603050405020304" pitchFamily="18" charset="0"/>
                  <a:cs typeface="Times New Roman" panose="02020603050405020304" pitchFamily="18" charset="0"/>
                </a:rPr>
                <a:t>WebSocket or REST API: </a:t>
              </a:r>
              <a:r>
                <a:rPr lang="en-US" sz="2000" dirty="0">
                  <a:solidFill>
                    <a:schemeClr val="bg1"/>
                  </a:solidFill>
                  <a:latin typeface="Times New Roman" panose="02020603050405020304" pitchFamily="18" charset="0"/>
                  <a:cs typeface="Times New Roman" panose="02020603050405020304" pitchFamily="18" charset="0"/>
                </a:rPr>
                <a:t>For real-time communication between the frontend and backend, developers can use WebSocket for bidirectional communication or REST API endpoints for making HTTP requests</a:t>
              </a:r>
              <a:r>
                <a:rPr lang="en-US" sz="2000" b="1" dirty="0">
                  <a:solidFill>
                    <a:schemeClr val="bg1"/>
                  </a:solidFill>
                  <a:latin typeface="Times New Roman" panose="02020603050405020304" pitchFamily="18" charset="0"/>
                  <a:cs typeface="Times New Roman" panose="02020603050405020304" pitchFamily="18" charset="0"/>
                </a:rPr>
                <a:t>.</a:t>
              </a:r>
              <a:endParaRPr lang="en-IN" sz="2000"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US" sz="2000" b="1" u="sng"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solidFill>
                  <a:schemeClr val="bg1"/>
                </a:solidFill>
                <a:latin typeface="Montserrat" panose="00000500000000000000" pitchFamily="2" charset="0"/>
              </a:endParaRPr>
            </a:p>
          </p:txBody>
        </p:sp>
      </p:grpSp>
      <p:pic>
        <p:nvPicPr>
          <p:cNvPr id="2" name="Picture 1">
            <a:extLst>
              <a:ext uri="{FF2B5EF4-FFF2-40B4-BE49-F238E27FC236}">
                <a16:creationId xmlns:a16="http://schemas.microsoft.com/office/drawing/2014/main" id="{AEE51D84-F020-B790-FB14-3F0FC569C4D4}"/>
              </a:ext>
            </a:extLst>
          </p:cNvPr>
          <p:cNvPicPr>
            <a:picLocks noChangeAspect="1"/>
          </p:cNvPicPr>
          <p:nvPr/>
        </p:nvPicPr>
        <p:blipFill>
          <a:blip r:embed="rId2"/>
          <a:stretch>
            <a:fillRect/>
          </a:stretch>
        </p:blipFill>
        <p:spPr>
          <a:xfrm>
            <a:off x="7057291" y="904479"/>
            <a:ext cx="5134708" cy="4444369"/>
          </a:xfrm>
          <a:prstGeom prst="rect">
            <a:avLst/>
          </a:prstGeom>
        </p:spPr>
      </p:pic>
    </p:spTree>
    <p:extLst>
      <p:ext uri="{BB962C8B-B14F-4D97-AF65-F5344CB8AC3E}">
        <p14:creationId xmlns:p14="http://schemas.microsoft.com/office/powerpoint/2010/main" val="1151625441"/>
      </p:ext>
    </p:extLst>
  </p:cSld>
  <p:clrMapOvr>
    <a:masterClrMapping/>
  </p:clrMapOvr>
</p:sld>
</file>

<file path=ppt/theme/theme1.xml><?xml version="1.0" encoding="utf-8"?>
<a:theme xmlns:a="http://schemas.openxmlformats.org/drawingml/2006/main" name="Office Theme">
  <a:themeElements>
    <a:clrScheme name="Custom 435">
      <a:dk1>
        <a:sysClr val="windowText" lastClr="000000"/>
      </a:dk1>
      <a:lt1>
        <a:sysClr val="window" lastClr="FFFFFF"/>
      </a:lt1>
      <a:dk2>
        <a:srgbClr val="44546A"/>
      </a:dk2>
      <a:lt2>
        <a:srgbClr val="E7E6E6"/>
      </a:lt2>
      <a:accent1>
        <a:srgbClr val="4826DC"/>
      </a:accent1>
      <a:accent2>
        <a:srgbClr val="5826DD"/>
      </a:accent2>
      <a:accent3>
        <a:srgbClr val="7326DE"/>
      </a:accent3>
      <a:accent4>
        <a:srgbClr val="8827E0"/>
      </a:accent4>
      <a:accent5>
        <a:srgbClr val="8827E0"/>
      </a:accent5>
      <a:accent6>
        <a:srgbClr val="A027E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539</TotalTime>
  <Words>504</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Montserrat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Architecture of Chatbot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SlideEgg</dc:creator>
  <cp:lastModifiedBy>.Yogi. .</cp:lastModifiedBy>
  <cp:revision>153</cp:revision>
  <dcterms:created xsi:type="dcterms:W3CDTF">2023-06-27T03:48:36Z</dcterms:created>
  <dcterms:modified xsi:type="dcterms:W3CDTF">2024-03-16T09:09:21Z</dcterms:modified>
</cp:coreProperties>
</file>

<file path=docProps/thumbnail.jpeg>
</file>